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oboto Thin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Heebo"/>
      <p:regular r:id="rId30"/>
      <p:bold r:id="rId31"/>
    </p:embeddedFont>
    <p:embeddedFont>
      <p:font typeface="Anaheim"/>
      <p:regular r:id="rId32"/>
    </p:embeddedFont>
    <p:embeddedFont>
      <p:font typeface="Inter Tight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FVuEErAPAb2A+TNzJVUwwp2lr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Thin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ebo-bold.fntdata"/><Relationship Id="rId30" Type="http://schemas.openxmlformats.org/officeDocument/2006/relationships/font" Target="fonts/Heebo-regular.fntdata"/><Relationship Id="rId11" Type="http://schemas.openxmlformats.org/officeDocument/2006/relationships/slide" Target="slides/slide7.xml"/><Relationship Id="rId33" Type="http://schemas.openxmlformats.org/officeDocument/2006/relationships/font" Target="fonts/InterTightSemiBold-regular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InterTightSemiBold-italic.fntdata"/><Relationship Id="rId12" Type="http://schemas.openxmlformats.org/officeDocument/2006/relationships/slide" Target="slides/slide8.xml"/><Relationship Id="rId34" Type="http://schemas.openxmlformats.org/officeDocument/2006/relationships/font" Target="fonts/InterTightSemiBold-bold.fntdata"/><Relationship Id="rId15" Type="http://schemas.openxmlformats.org/officeDocument/2006/relationships/font" Target="fonts/Raleway-bold.fntdata"/><Relationship Id="rId37" Type="http://customschemas.google.com/relationships/presentationmetadata" Target="metadata"/><Relationship Id="rId14" Type="http://schemas.openxmlformats.org/officeDocument/2006/relationships/font" Target="fonts/Raleway-regular.fntdata"/><Relationship Id="rId36" Type="http://schemas.openxmlformats.org/officeDocument/2006/relationships/font" Target="fonts/InterTightSemiBold-boldItalic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RobotoThin-bold.fntdata"/><Relationship Id="rId18" Type="http://schemas.openxmlformats.org/officeDocument/2006/relationships/font" Target="fonts/RobotoTh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11"/>
          <p:cNvGrpSpPr/>
          <p:nvPr/>
        </p:nvGrpSpPr>
        <p:grpSpPr>
          <a:xfrm>
            <a:off x="-1708191" y="-2032261"/>
            <a:ext cx="7315926" cy="10949501"/>
            <a:chOff x="-1708191" y="-2032261"/>
            <a:chExt cx="7315926" cy="10949501"/>
          </a:xfrm>
        </p:grpSpPr>
        <p:pic>
          <p:nvPicPr>
            <p:cNvPr id="10" name="Google Shape;10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708191" y="-20322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9584" y="377373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11"/>
          <p:cNvSpPr txBox="1"/>
          <p:nvPr>
            <p:ph type="ctrTitle"/>
          </p:nvPr>
        </p:nvSpPr>
        <p:spPr>
          <a:xfrm>
            <a:off x="713225" y="1137400"/>
            <a:ext cx="45111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713225" y="3355950"/>
            <a:ext cx="18195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90139" y="3075039"/>
            <a:ext cx="496372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20"/>
          <p:cNvGrpSpPr/>
          <p:nvPr/>
        </p:nvGrpSpPr>
        <p:grpSpPr>
          <a:xfrm>
            <a:off x="-2581566" y="-1507961"/>
            <a:ext cx="13915976" cy="7955376"/>
            <a:chOff x="-2581566" y="-1507961"/>
            <a:chExt cx="13915976" cy="7955376"/>
          </a:xfrm>
        </p:grpSpPr>
        <p:pic>
          <p:nvPicPr>
            <p:cNvPr id="99" name="Google Shape;9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66259" y="130391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-2581566" y="-150796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20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3"/>
          <p:cNvGrpSpPr/>
          <p:nvPr/>
        </p:nvGrpSpPr>
        <p:grpSpPr>
          <a:xfrm>
            <a:off x="-2641700" y="-2464733"/>
            <a:ext cx="14020826" cy="9253002"/>
            <a:chOff x="-2641700" y="-2464733"/>
            <a:chExt cx="14020826" cy="9253002"/>
          </a:xfrm>
        </p:grpSpPr>
        <p:pic>
          <p:nvPicPr>
            <p:cNvPr id="109" name="Google Shape;109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247600" y="20729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2641700" y="-2464733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23"/>
          <p:cNvGrpSpPr/>
          <p:nvPr/>
        </p:nvGrpSpPr>
        <p:grpSpPr>
          <a:xfrm>
            <a:off x="-1368300" y="-383736"/>
            <a:ext cx="13416160" cy="7367565"/>
            <a:chOff x="-1368300" y="-383736"/>
            <a:chExt cx="13416160" cy="7367565"/>
          </a:xfrm>
        </p:grpSpPr>
        <p:pic>
          <p:nvPicPr>
            <p:cNvPr id="112" name="Google Shape;11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7186051">
              <a:off x="-34215" y="1586593"/>
              <a:ext cx="3568149" cy="514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7692034" y="-11714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4"/>
          <p:cNvGrpSpPr/>
          <p:nvPr/>
        </p:nvGrpSpPr>
        <p:grpSpPr>
          <a:xfrm>
            <a:off x="-2748781" y="-4245972"/>
            <a:ext cx="14338702" cy="11890188"/>
            <a:chOff x="-2748781" y="-4245972"/>
            <a:chExt cx="14338702" cy="11890188"/>
          </a:xfrm>
        </p:grpSpPr>
        <p:pic>
          <p:nvPicPr>
            <p:cNvPr id="116" name="Google Shape;116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2040602" y="2805513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22838" y="212151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005391">
              <a:off x="-1665652" y="-3264010"/>
              <a:ext cx="496372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6121826">
              <a:off x="6075498" y="-3533997"/>
              <a:ext cx="4963719" cy="5143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24"/>
          <p:cNvGrpSpPr/>
          <p:nvPr/>
        </p:nvGrpSpPr>
        <p:grpSpPr>
          <a:xfrm>
            <a:off x="-4022565" y="-919411"/>
            <a:ext cx="17173602" cy="5757151"/>
            <a:chOff x="-4022565" y="-919411"/>
            <a:chExt cx="17173602" cy="5757151"/>
          </a:xfrm>
        </p:grpSpPr>
        <p:pic>
          <p:nvPicPr>
            <p:cNvPr id="121" name="Google Shape;121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93684" y="-3057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-4179491" y="-762486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title"/>
          </p:nvPr>
        </p:nvSpPr>
        <p:spPr>
          <a:xfrm>
            <a:off x="1311035" y="1131361"/>
            <a:ext cx="32055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" type="subTitle"/>
          </p:nvPr>
        </p:nvSpPr>
        <p:spPr>
          <a:xfrm>
            <a:off x="863275" y="2263250"/>
            <a:ext cx="49020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17" name="Google Shape;17;p12"/>
          <p:cNvGrpSpPr/>
          <p:nvPr/>
        </p:nvGrpSpPr>
        <p:grpSpPr>
          <a:xfrm>
            <a:off x="-2445725" y="-311661"/>
            <a:ext cx="5131526" cy="8064530"/>
            <a:chOff x="-2329975" y="-710986"/>
            <a:chExt cx="5131526" cy="8064530"/>
          </a:xfrm>
        </p:grpSpPr>
        <p:pic>
          <p:nvPicPr>
            <p:cNvPr id="18" name="Google Shape;18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2329975" y="263821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308112" y="-710986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Google Shape;2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690034" y="3769114"/>
            <a:ext cx="35681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13"/>
          <p:cNvGrpSpPr/>
          <p:nvPr/>
        </p:nvGrpSpPr>
        <p:grpSpPr>
          <a:xfrm>
            <a:off x="-4077971" y="-3353514"/>
            <a:ext cx="13614840" cy="10269754"/>
            <a:chOff x="-4077971" y="-3353514"/>
            <a:chExt cx="13614840" cy="10269754"/>
          </a:xfrm>
        </p:grpSpPr>
        <p:pic>
          <p:nvPicPr>
            <p:cNvPr id="23" name="Google Shape;23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324676" y="177273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146076">
              <a:off x="-3042875" y="-2387912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oogle Shape;25;p13"/>
          <p:cNvGrpSpPr/>
          <p:nvPr/>
        </p:nvGrpSpPr>
        <p:grpSpPr>
          <a:xfrm>
            <a:off x="-1717716" y="-2454311"/>
            <a:ext cx="13328126" cy="11639176"/>
            <a:chOff x="-1717716" y="-2454311"/>
            <a:chExt cx="13328126" cy="11639176"/>
          </a:xfrm>
        </p:grpSpPr>
        <p:pic>
          <p:nvPicPr>
            <p:cNvPr id="26" name="Google Shape;26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7254584" y="-32419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717716" y="404136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07073" y="-2343037"/>
            <a:ext cx="2665873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252241" y="1538789"/>
            <a:ext cx="54573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001574" y="1609269"/>
            <a:ext cx="33144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2" type="subTitle"/>
          </p:nvPr>
        </p:nvSpPr>
        <p:spPr>
          <a:xfrm>
            <a:off x="4828026" y="1609269"/>
            <a:ext cx="33144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3" type="subTitle"/>
          </p:nvPr>
        </p:nvSpPr>
        <p:spPr>
          <a:xfrm>
            <a:off x="1001574" y="3269844"/>
            <a:ext cx="33144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4" type="subTitle"/>
          </p:nvPr>
        </p:nvSpPr>
        <p:spPr>
          <a:xfrm>
            <a:off x="4828026" y="3269844"/>
            <a:ext cx="33144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5" type="subTitle"/>
          </p:nvPr>
        </p:nvSpPr>
        <p:spPr>
          <a:xfrm>
            <a:off x="1001575" y="1339975"/>
            <a:ext cx="3314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p14"/>
          <p:cNvSpPr txBox="1"/>
          <p:nvPr>
            <p:ph idx="6" type="subTitle"/>
          </p:nvPr>
        </p:nvSpPr>
        <p:spPr>
          <a:xfrm>
            <a:off x="1001575" y="3000800"/>
            <a:ext cx="3314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7" type="subTitle"/>
          </p:nvPr>
        </p:nvSpPr>
        <p:spPr>
          <a:xfrm>
            <a:off x="4827999" y="1339975"/>
            <a:ext cx="3314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8" type="subTitle"/>
          </p:nvPr>
        </p:nvSpPr>
        <p:spPr>
          <a:xfrm>
            <a:off x="4827999" y="3000800"/>
            <a:ext cx="3314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15"/>
          <p:cNvGrpSpPr/>
          <p:nvPr/>
        </p:nvGrpSpPr>
        <p:grpSpPr>
          <a:xfrm>
            <a:off x="-2046004" y="-463297"/>
            <a:ext cx="12850165" cy="8884911"/>
            <a:chOff x="-2046004" y="-463297"/>
            <a:chExt cx="12850165" cy="8884911"/>
          </a:xfrm>
        </p:grpSpPr>
        <p:pic>
          <p:nvPicPr>
            <p:cNvPr id="43" name="Google Shape;43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1226151">
              <a:off x="-1405874" y="3374612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7051873" y="-1549712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oogle Shape;45;p15"/>
          <p:cNvGrpSpPr/>
          <p:nvPr/>
        </p:nvGrpSpPr>
        <p:grpSpPr>
          <a:xfrm>
            <a:off x="-1674791" y="-2620111"/>
            <a:ext cx="12834252" cy="11559026"/>
            <a:chOff x="-1674791" y="-2620111"/>
            <a:chExt cx="12834252" cy="11559026"/>
          </a:xfrm>
        </p:grpSpPr>
        <p:pic>
          <p:nvPicPr>
            <p:cNvPr id="46" name="Google Shape;4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02109" y="3795414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674791" y="-262011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2" type="title"/>
          </p:nvPr>
        </p:nvSpPr>
        <p:spPr>
          <a:xfrm>
            <a:off x="720000" y="20551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15"/>
          <p:cNvSpPr txBox="1"/>
          <p:nvPr>
            <p:ph idx="3" type="title"/>
          </p:nvPr>
        </p:nvSpPr>
        <p:spPr>
          <a:xfrm>
            <a:off x="720000" y="32600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15"/>
          <p:cNvSpPr txBox="1"/>
          <p:nvPr>
            <p:ph idx="4" type="title"/>
          </p:nvPr>
        </p:nvSpPr>
        <p:spPr>
          <a:xfrm>
            <a:off x="3306000" y="20551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15"/>
          <p:cNvSpPr txBox="1"/>
          <p:nvPr>
            <p:ph idx="5" type="title"/>
          </p:nvPr>
        </p:nvSpPr>
        <p:spPr>
          <a:xfrm>
            <a:off x="3306000" y="32600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15"/>
          <p:cNvSpPr txBox="1"/>
          <p:nvPr>
            <p:ph idx="6" type="title"/>
          </p:nvPr>
        </p:nvSpPr>
        <p:spPr>
          <a:xfrm>
            <a:off x="5892000" y="20551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15"/>
          <p:cNvSpPr txBox="1"/>
          <p:nvPr>
            <p:ph idx="7" type="title"/>
          </p:nvPr>
        </p:nvSpPr>
        <p:spPr>
          <a:xfrm>
            <a:off x="5892000" y="32600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720000" y="2502700"/>
            <a:ext cx="253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8" type="subTitle"/>
          </p:nvPr>
        </p:nvSpPr>
        <p:spPr>
          <a:xfrm>
            <a:off x="3306000" y="2502700"/>
            <a:ext cx="253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9" type="subTitle"/>
          </p:nvPr>
        </p:nvSpPr>
        <p:spPr>
          <a:xfrm>
            <a:off x="5892000" y="2502700"/>
            <a:ext cx="253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3" type="subTitle"/>
          </p:nvPr>
        </p:nvSpPr>
        <p:spPr>
          <a:xfrm>
            <a:off x="720000" y="3707625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4" type="subTitle"/>
          </p:nvPr>
        </p:nvSpPr>
        <p:spPr>
          <a:xfrm>
            <a:off x="3306000" y="3707625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5" type="subTitle"/>
          </p:nvPr>
        </p:nvSpPr>
        <p:spPr>
          <a:xfrm>
            <a:off x="5892000" y="3707625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5151737" y="2739900"/>
            <a:ext cx="2505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1486663" y="2739900"/>
            <a:ext cx="2505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1486663" y="2287751"/>
            <a:ext cx="25056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4" type="subTitle"/>
          </p:nvPr>
        </p:nvSpPr>
        <p:spPr>
          <a:xfrm>
            <a:off x="5151738" y="2287751"/>
            <a:ext cx="25056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7" name="Google Shape;67;p16"/>
          <p:cNvGrpSpPr/>
          <p:nvPr/>
        </p:nvGrpSpPr>
        <p:grpSpPr>
          <a:xfrm>
            <a:off x="-1706012" y="-2305311"/>
            <a:ext cx="13573083" cy="7988301"/>
            <a:chOff x="-1706012" y="-2305311"/>
            <a:chExt cx="13573083" cy="7988301"/>
          </a:xfrm>
        </p:grpSpPr>
        <p:pic>
          <p:nvPicPr>
            <p:cNvPr id="68" name="Google Shape;68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10800000">
              <a:off x="6903349" y="-2305311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706012" y="53948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" name="Google Shape;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397584" y="2832464"/>
            <a:ext cx="35681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>
            <p:ph idx="2" type="pic"/>
          </p:nvPr>
        </p:nvSpPr>
        <p:spPr>
          <a:xfrm>
            <a:off x="5619152" y="539500"/>
            <a:ext cx="2811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3" name="Google Shape;73;p17"/>
          <p:cNvGrpSpPr/>
          <p:nvPr/>
        </p:nvGrpSpPr>
        <p:grpSpPr>
          <a:xfrm>
            <a:off x="-1070841" y="-1166586"/>
            <a:ext cx="12267626" cy="9224051"/>
            <a:chOff x="-1070841" y="-1166586"/>
            <a:chExt cx="12267626" cy="9224051"/>
          </a:xfrm>
        </p:grpSpPr>
        <p:pic>
          <p:nvPicPr>
            <p:cNvPr id="74" name="Google Shape;74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628634" y="291396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070841" y="-11665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7"/>
          <p:cNvSpPr txBox="1"/>
          <p:nvPr>
            <p:ph type="title"/>
          </p:nvPr>
        </p:nvSpPr>
        <p:spPr>
          <a:xfrm>
            <a:off x="713225" y="615700"/>
            <a:ext cx="416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713225" y="1059125"/>
            <a:ext cx="41697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7"/>
          <p:cNvSpPr/>
          <p:nvPr>
            <p:ph idx="3" type="pic"/>
          </p:nvPr>
        </p:nvSpPr>
        <p:spPr>
          <a:xfrm>
            <a:off x="3983848" y="1903775"/>
            <a:ext cx="1566600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4" type="pic"/>
          </p:nvPr>
        </p:nvSpPr>
        <p:spPr>
          <a:xfrm>
            <a:off x="2348536" y="1903775"/>
            <a:ext cx="1566600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5" type="pic"/>
          </p:nvPr>
        </p:nvSpPr>
        <p:spPr>
          <a:xfrm>
            <a:off x="713225" y="1903775"/>
            <a:ext cx="1566600" cy="270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06237" y="3067817"/>
            <a:ext cx="5131526" cy="4715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8"/>
          <p:cNvGrpSpPr/>
          <p:nvPr/>
        </p:nvGrpSpPr>
        <p:grpSpPr>
          <a:xfrm>
            <a:off x="-2881991" y="-2336811"/>
            <a:ext cx="14656501" cy="7096101"/>
            <a:chOff x="-2881991" y="-2336811"/>
            <a:chExt cx="14656501" cy="7096101"/>
          </a:xfrm>
        </p:grpSpPr>
        <p:pic>
          <p:nvPicPr>
            <p:cNvPr id="84" name="Google Shape;8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06359" y="-23368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2881991" y="-3842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9"/>
          <p:cNvGrpSpPr/>
          <p:nvPr/>
        </p:nvGrpSpPr>
        <p:grpSpPr>
          <a:xfrm>
            <a:off x="-1761638" y="-2260403"/>
            <a:ext cx="13445667" cy="9573508"/>
            <a:chOff x="-1761638" y="-2260403"/>
            <a:chExt cx="13445667" cy="9573508"/>
          </a:xfrm>
        </p:grpSpPr>
        <p:pic>
          <p:nvPicPr>
            <p:cNvPr id="90" name="Google Shape;90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4894599">
              <a:off x="6011633" y="-1756187"/>
              <a:ext cx="545735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-5905401">
              <a:off x="-1546592" y="1665388"/>
              <a:ext cx="545735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9"/>
          <p:cNvGrpSpPr/>
          <p:nvPr/>
        </p:nvGrpSpPr>
        <p:grpSpPr>
          <a:xfrm>
            <a:off x="-1039887" y="-842761"/>
            <a:ext cx="11162693" cy="7245026"/>
            <a:chOff x="-1039887" y="-842761"/>
            <a:chExt cx="11162693" cy="7245026"/>
          </a:xfrm>
        </p:grpSpPr>
        <p:pic>
          <p:nvPicPr>
            <p:cNvPr id="93" name="Google Shape;9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039887" y="-842761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7910613" y="125876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9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b="0" i="0" sz="30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b="0" i="0" sz="30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b="0" i="0" sz="30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b="0" i="0" sz="30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b="0" i="0" sz="30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b="0" i="0" sz="30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b="0" i="0" sz="30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b="0" i="0" sz="30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b="0" i="0" sz="3000" u="none" cap="none" strike="noStrike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9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jp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jp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zure.microsoft.com/en-us/products/logic-apps/" TargetMode="External"/><Relationship Id="rId4" Type="http://schemas.openxmlformats.org/officeDocument/2006/relationships/hyperlink" Target="https://azure.microsoft.com/en-us/products/service-bus/" TargetMode="External"/><Relationship Id="rId9" Type="http://schemas.openxmlformats.org/officeDocument/2006/relationships/image" Target="../media/image18.png"/><Relationship Id="rId5" Type="http://schemas.openxmlformats.org/officeDocument/2006/relationships/hyperlink" Target="https://azure.microsoft.com/en-us/products/api-management/" TargetMode="External"/><Relationship Id="rId6" Type="http://schemas.openxmlformats.org/officeDocument/2006/relationships/hyperlink" Target="https://azure.microsoft.com/en-us/products/event-grid/" TargetMode="External"/><Relationship Id="rId7" Type="http://schemas.openxmlformats.org/officeDocument/2006/relationships/hyperlink" Target="https://azure.microsoft.com/en-us/products/functions/" TargetMode="External"/><Relationship Id="rId8" Type="http://schemas.openxmlformats.org/officeDocument/2006/relationships/hyperlink" Target="https://azure.microsoft.com/en-us/products/data-factory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34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"/>
          <p:cNvGrpSpPr/>
          <p:nvPr/>
        </p:nvGrpSpPr>
        <p:grpSpPr>
          <a:xfrm>
            <a:off x="4082725" y="-420387"/>
            <a:ext cx="5131526" cy="5352823"/>
            <a:chOff x="4082725" y="-420387"/>
            <a:chExt cx="5131526" cy="5352823"/>
          </a:xfrm>
        </p:grpSpPr>
        <p:pic>
          <p:nvPicPr>
            <p:cNvPr id="128" name="Google Shape;128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82725" y="6661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4000" y="756636"/>
              <a:ext cx="2300648" cy="417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66200" y="-420387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41428" y="1695158"/>
              <a:ext cx="1651484" cy="1609538"/>
            </a:xfrm>
            <a:prstGeom prst="rect">
              <a:avLst/>
            </a:prstGeom>
            <a:noFill/>
            <a:ln>
              <a:noFill/>
            </a:ln>
            <a:effectLst>
              <a:outerShdw blurRad="414338" rotWithShape="0" algn="bl" dir="2820000" dist="400050">
                <a:srgbClr val="BAFFFF"/>
              </a:outerShdw>
            </a:effectLst>
          </p:spPr>
        </p:pic>
        <p:pic>
          <p:nvPicPr>
            <p:cNvPr id="132" name="Google Shape;132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67650" y="462635"/>
              <a:ext cx="1909122" cy="44388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550" y="1675200"/>
            <a:ext cx="4479873" cy="11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5338036" y="-1249397"/>
            <a:ext cx="496372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"/>
          <p:cNvSpPr txBox="1"/>
          <p:nvPr>
            <p:ph type="title"/>
          </p:nvPr>
        </p:nvSpPr>
        <p:spPr>
          <a:xfrm>
            <a:off x="1868066" y="572833"/>
            <a:ext cx="32055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¿Que es Azure?</a:t>
            </a:r>
            <a:endParaRPr/>
          </a:p>
        </p:txBody>
      </p:sp>
      <p:sp>
        <p:nvSpPr>
          <p:cNvPr id="140" name="Google Shape;140;p2"/>
          <p:cNvSpPr txBox="1"/>
          <p:nvPr>
            <p:ph idx="1" type="subTitle"/>
          </p:nvPr>
        </p:nvSpPr>
        <p:spPr>
          <a:xfrm>
            <a:off x="1018788" y="2140787"/>
            <a:ext cx="49020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Microsoft Azure es una plataforma de pago por uso que integra servicios completos en la nube pública para que desarrolladores y equipos de TI administren e implementen aplicaciones y otros recursos a través de un gran centro de datos mundial.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grpSp>
        <p:nvGrpSpPr>
          <p:cNvPr id="141" name="Google Shape;141;p2"/>
          <p:cNvGrpSpPr/>
          <p:nvPr/>
        </p:nvGrpSpPr>
        <p:grpSpPr>
          <a:xfrm>
            <a:off x="6290239" y="646311"/>
            <a:ext cx="1834973" cy="3724678"/>
            <a:chOff x="5186401" y="494525"/>
            <a:chExt cx="1834973" cy="3724678"/>
          </a:xfrm>
        </p:grpSpPr>
        <p:sp>
          <p:nvSpPr>
            <p:cNvPr id="142" name="Google Shape;142;p2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" name="Google Shape;144;p2"/>
          <p:cNvPicPr preferRelativeResize="0"/>
          <p:nvPr/>
        </p:nvPicPr>
        <p:blipFill rotWithShape="1">
          <a:blip r:embed="rId4">
            <a:alphaModFix/>
          </a:blip>
          <a:srcRect b="0" l="62263" r="8256" t="0"/>
          <a:stretch/>
        </p:blipFill>
        <p:spPr>
          <a:xfrm>
            <a:off x="6375425" y="772511"/>
            <a:ext cx="1664599" cy="31761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575" y="0"/>
            <a:ext cx="2054424" cy="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Historia</a:t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1531125" y="1274225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3495025" y="1274225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5458925" y="1274225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7422825" y="1274225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 txBox="1"/>
          <p:nvPr/>
        </p:nvSpPr>
        <p:spPr>
          <a:xfrm flipH="1">
            <a:off x="713125" y="177510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2005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Microsoft compró Groove Networks  </a:t>
            </a:r>
            <a:endParaRPr b="0" i="0" sz="12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56" name="Google Shape;156;p3"/>
          <p:cNvSpPr txBox="1"/>
          <p:nvPr/>
        </p:nvSpPr>
        <p:spPr>
          <a:xfrm flipH="1">
            <a:off x="2677025" y="177510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2008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Primer anuncio de este servicio , diseñada para funcionar en la nube. </a:t>
            </a:r>
            <a:endParaRPr b="0" i="0" sz="12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57" name="Google Shape;157;p3"/>
          <p:cNvSpPr txBox="1"/>
          <p:nvPr/>
        </p:nvSpPr>
        <p:spPr>
          <a:xfrm flipH="1">
            <a:off x="4640925" y="177510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2010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Lanzamiento oficial de la plataforma de servicios en la nube, que recibió el nombre de Windows Azure </a:t>
            </a:r>
            <a:endParaRPr b="0" i="0" sz="105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58" name="Google Shape;158;p3"/>
          <p:cNvSpPr txBox="1"/>
          <p:nvPr/>
        </p:nvSpPr>
        <p:spPr>
          <a:xfrm flipH="1">
            <a:off x="6604825" y="177510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2014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Se agregó Azure Resource Manager (ARM) </a:t>
            </a:r>
            <a:endParaRPr b="0" i="0" sz="105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cxnSp>
        <p:nvCxnSpPr>
          <p:cNvPr id="159" name="Google Shape;159;p3"/>
          <p:cNvCxnSpPr>
            <a:stCxn id="151" idx="6"/>
            <a:endCxn id="152" idx="2"/>
          </p:cNvCxnSpPr>
          <p:nvPr/>
        </p:nvCxnSpPr>
        <p:spPr>
          <a:xfrm>
            <a:off x="1707525" y="1362425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"/>
          <p:cNvCxnSpPr>
            <a:stCxn id="152" idx="6"/>
            <a:endCxn id="153" idx="2"/>
          </p:cNvCxnSpPr>
          <p:nvPr/>
        </p:nvCxnSpPr>
        <p:spPr>
          <a:xfrm>
            <a:off x="3671425" y="1362425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3"/>
          <p:cNvCxnSpPr>
            <a:stCxn id="153" idx="6"/>
            <a:endCxn id="154" idx="2"/>
          </p:cNvCxnSpPr>
          <p:nvPr/>
        </p:nvCxnSpPr>
        <p:spPr>
          <a:xfrm>
            <a:off x="5635325" y="1362425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3"/>
          <p:cNvCxnSpPr>
            <a:stCxn id="151" idx="4"/>
            <a:endCxn id="155" idx="0"/>
          </p:cNvCxnSpPr>
          <p:nvPr/>
        </p:nvCxnSpPr>
        <p:spPr>
          <a:xfrm>
            <a:off x="1619325" y="1450625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3"/>
          <p:cNvCxnSpPr>
            <a:stCxn id="152" idx="4"/>
            <a:endCxn id="156" idx="0"/>
          </p:cNvCxnSpPr>
          <p:nvPr/>
        </p:nvCxnSpPr>
        <p:spPr>
          <a:xfrm>
            <a:off x="3583225" y="1450625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3"/>
          <p:cNvCxnSpPr>
            <a:stCxn id="153" idx="4"/>
            <a:endCxn id="157" idx="0"/>
          </p:cNvCxnSpPr>
          <p:nvPr/>
        </p:nvCxnSpPr>
        <p:spPr>
          <a:xfrm>
            <a:off x="5547125" y="1450625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3"/>
          <p:cNvCxnSpPr>
            <a:stCxn id="154" idx="4"/>
            <a:endCxn id="158" idx="0"/>
          </p:cNvCxnSpPr>
          <p:nvPr/>
        </p:nvCxnSpPr>
        <p:spPr>
          <a:xfrm>
            <a:off x="7511025" y="1450625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3"/>
          <p:cNvSpPr/>
          <p:nvPr/>
        </p:nvSpPr>
        <p:spPr>
          <a:xfrm>
            <a:off x="1531125" y="3108675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3495025" y="3108675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5458925" y="3108675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7422825" y="3108675"/>
            <a:ext cx="176400" cy="17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 txBox="1"/>
          <p:nvPr/>
        </p:nvSpPr>
        <p:spPr>
          <a:xfrm flipH="1">
            <a:off x="713125" y="36095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2015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Microsoft adquirió Revolution Analytics </a:t>
            </a:r>
            <a:endParaRPr b="0" i="0" sz="12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71" name="Google Shape;171;p3"/>
          <p:cNvSpPr txBox="1"/>
          <p:nvPr/>
        </p:nvSpPr>
        <p:spPr>
          <a:xfrm flipH="1">
            <a:off x="2677025" y="36095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2016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La corporación presentó Azure Kubernetes Service (AKS) </a:t>
            </a:r>
            <a:endParaRPr b="0" i="0" sz="12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72" name="Google Shape;172;p3"/>
          <p:cNvSpPr txBox="1"/>
          <p:nvPr/>
        </p:nvSpPr>
        <p:spPr>
          <a:xfrm flipH="1">
            <a:off x="4640925" y="36095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2019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La empresa presentó el servicio Azure Front Door </a:t>
            </a:r>
            <a:endParaRPr b="0" i="0" sz="12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73" name="Google Shape;173;p3"/>
          <p:cNvSpPr txBox="1"/>
          <p:nvPr/>
        </p:nvSpPr>
        <p:spPr>
          <a:xfrm flipH="1">
            <a:off x="6604825" y="3609550"/>
            <a:ext cx="18123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2020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Soporte para aplicaciones en la plataforma Kubernetes e infraestructura de múltiples nubes.  </a:t>
            </a:r>
            <a:endParaRPr b="0" i="0" sz="12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cxnSp>
        <p:nvCxnSpPr>
          <p:cNvPr id="174" name="Google Shape;174;p3"/>
          <p:cNvCxnSpPr>
            <a:stCxn id="166" idx="6"/>
            <a:endCxn id="167" idx="2"/>
          </p:cNvCxnSpPr>
          <p:nvPr/>
        </p:nvCxnSpPr>
        <p:spPr>
          <a:xfrm>
            <a:off x="1707525" y="3196875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"/>
          <p:cNvCxnSpPr>
            <a:stCxn id="167" idx="6"/>
            <a:endCxn id="168" idx="2"/>
          </p:cNvCxnSpPr>
          <p:nvPr/>
        </p:nvCxnSpPr>
        <p:spPr>
          <a:xfrm>
            <a:off x="3671425" y="3196875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3"/>
          <p:cNvCxnSpPr>
            <a:stCxn id="168" idx="6"/>
            <a:endCxn id="169" idx="2"/>
          </p:cNvCxnSpPr>
          <p:nvPr/>
        </p:nvCxnSpPr>
        <p:spPr>
          <a:xfrm>
            <a:off x="5635325" y="3196875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3"/>
          <p:cNvCxnSpPr>
            <a:stCxn id="166" idx="4"/>
            <a:endCxn id="170" idx="0"/>
          </p:cNvCxnSpPr>
          <p:nvPr/>
        </p:nvCxnSpPr>
        <p:spPr>
          <a:xfrm>
            <a:off x="1619325" y="3285075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3"/>
          <p:cNvCxnSpPr>
            <a:stCxn id="167" idx="4"/>
            <a:endCxn id="171" idx="0"/>
          </p:cNvCxnSpPr>
          <p:nvPr/>
        </p:nvCxnSpPr>
        <p:spPr>
          <a:xfrm>
            <a:off x="3583225" y="3285075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3"/>
          <p:cNvCxnSpPr>
            <a:stCxn id="168" idx="4"/>
            <a:endCxn id="172" idx="0"/>
          </p:cNvCxnSpPr>
          <p:nvPr/>
        </p:nvCxnSpPr>
        <p:spPr>
          <a:xfrm>
            <a:off x="5547125" y="3285075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3"/>
          <p:cNvCxnSpPr>
            <a:stCxn id="169" idx="4"/>
            <a:endCxn id="173" idx="0"/>
          </p:cNvCxnSpPr>
          <p:nvPr/>
        </p:nvCxnSpPr>
        <p:spPr>
          <a:xfrm>
            <a:off x="7511025" y="3285075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3"/>
          <p:cNvCxnSpPr>
            <a:stCxn id="154" idx="6"/>
            <a:endCxn id="166" idx="2"/>
          </p:cNvCxnSpPr>
          <p:nvPr/>
        </p:nvCxnSpPr>
        <p:spPr>
          <a:xfrm flipH="1">
            <a:off x="1531125" y="1362425"/>
            <a:ext cx="6068100" cy="1834500"/>
          </a:xfrm>
          <a:prstGeom prst="bentConnector5">
            <a:avLst>
              <a:gd fmla="val -13784" name="adj1"/>
              <a:gd fmla="val 81263" name="adj2"/>
              <a:gd fmla="val 103924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" name="Google Shape;18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75" y="0"/>
            <a:ext cx="2054424" cy="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5338036" y="-1249397"/>
            <a:ext cx="496372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>
            <p:ph type="title"/>
          </p:nvPr>
        </p:nvSpPr>
        <p:spPr>
          <a:xfrm>
            <a:off x="1867038" y="794653"/>
            <a:ext cx="32055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¿Como funciona Azure?</a:t>
            </a:r>
            <a:endParaRPr sz="2400"/>
          </a:p>
        </p:txBody>
      </p:sp>
      <p:sp>
        <p:nvSpPr>
          <p:cNvPr id="189" name="Google Shape;189;p4"/>
          <p:cNvSpPr txBox="1"/>
          <p:nvPr>
            <p:ph idx="1" type="subTitle"/>
          </p:nvPr>
        </p:nvSpPr>
        <p:spPr>
          <a:xfrm>
            <a:off x="1018788" y="2140787"/>
            <a:ext cx="49020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Microsoft Azure funciona con una gran selección de sistemas operativos, lenguajes de programación y herramientas. Todas las tecnologías necesarias que utilizan la mayoría de los desarrolladores y profesionales de TI alrededor del mundo.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grpSp>
        <p:nvGrpSpPr>
          <p:cNvPr id="190" name="Google Shape;190;p4"/>
          <p:cNvGrpSpPr/>
          <p:nvPr/>
        </p:nvGrpSpPr>
        <p:grpSpPr>
          <a:xfrm>
            <a:off x="6290239" y="646311"/>
            <a:ext cx="1834973" cy="3724678"/>
            <a:chOff x="5186401" y="494525"/>
            <a:chExt cx="1834973" cy="3724678"/>
          </a:xfrm>
        </p:grpSpPr>
        <p:sp>
          <p:nvSpPr>
            <p:cNvPr id="191" name="Google Shape;191;p4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3" name="Google Shape;193;p4"/>
          <p:cNvPicPr preferRelativeResize="0"/>
          <p:nvPr/>
        </p:nvPicPr>
        <p:blipFill rotWithShape="1">
          <a:blip r:embed="rId4">
            <a:alphaModFix/>
          </a:blip>
          <a:srcRect b="0" l="62263" r="8256" t="0"/>
          <a:stretch/>
        </p:blipFill>
        <p:spPr>
          <a:xfrm>
            <a:off x="6375425" y="772511"/>
            <a:ext cx="1664599" cy="31761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575" y="0"/>
            <a:ext cx="2054424" cy="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 txBox="1"/>
          <p:nvPr>
            <p:ph idx="6" type="subTitle"/>
          </p:nvPr>
        </p:nvSpPr>
        <p:spPr>
          <a:xfrm>
            <a:off x="1001575" y="3000800"/>
            <a:ext cx="3314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Información basada en datos</a:t>
            </a:r>
            <a:endParaRPr/>
          </a:p>
        </p:txBody>
      </p:sp>
      <p:sp>
        <p:nvSpPr>
          <p:cNvPr id="200" name="Google Shape;20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Funcionalidades de Azure</a:t>
            </a:r>
            <a:endParaRPr/>
          </a:p>
        </p:txBody>
      </p:sp>
      <p:sp>
        <p:nvSpPr>
          <p:cNvPr id="201" name="Google Shape;201;p5"/>
          <p:cNvSpPr txBox="1"/>
          <p:nvPr>
            <p:ph idx="5" type="subTitle"/>
          </p:nvPr>
        </p:nvSpPr>
        <p:spPr>
          <a:xfrm>
            <a:off x="1001575" y="1380162"/>
            <a:ext cx="3314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Servicios de infraestructura</a:t>
            </a:r>
            <a:endParaRPr/>
          </a:p>
        </p:txBody>
      </p:sp>
      <p:sp>
        <p:nvSpPr>
          <p:cNvPr id="202" name="Google Shape;202;p5"/>
          <p:cNvSpPr txBox="1"/>
          <p:nvPr>
            <p:ph idx="7" type="subTitle"/>
          </p:nvPr>
        </p:nvSpPr>
        <p:spPr>
          <a:xfrm>
            <a:off x="5014812" y="1534514"/>
            <a:ext cx="3314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Desarrollos de aplicaciones modernas</a:t>
            </a:r>
            <a:endParaRPr/>
          </a:p>
        </p:txBody>
      </p:sp>
      <p:sp>
        <p:nvSpPr>
          <p:cNvPr id="203" name="Google Shape;203;p5"/>
          <p:cNvSpPr txBox="1"/>
          <p:nvPr>
            <p:ph idx="8" type="subTitle"/>
          </p:nvPr>
        </p:nvSpPr>
        <p:spPr>
          <a:xfrm>
            <a:off x="4828027" y="3074632"/>
            <a:ext cx="3314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Administración de entidad y acceso</a:t>
            </a:r>
            <a:endParaRPr/>
          </a:p>
        </p:txBody>
      </p:sp>
      <p:grpSp>
        <p:nvGrpSpPr>
          <p:cNvPr id="204" name="Google Shape;204;p5"/>
          <p:cNvGrpSpPr/>
          <p:nvPr/>
        </p:nvGrpSpPr>
        <p:grpSpPr>
          <a:xfrm>
            <a:off x="2332413" y="1973738"/>
            <a:ext cx="376813" cy="376522"/>
            <a:chOff x="8047186" y="2597966"/>
            <a:chExt cx="376813" cy="376522"/>
          </a:xfrm>
        </p:grpSpPr>
        <p:sp>
          <p:nvSpPr>
            <p:cNvPr id="205" name="Google Shape;205;p5"/>
            <p:cNvSpPr/>
            <p:nvPr/>
          </p:nvSpPr>
          <p:spPr>
            <a:xfrm>
              <a:off x="8224527" y="2789575"/>
              <a:ext cx="22131" cy="21840"/>
            </a:xfrm>
            <a:custGeom>
              <a:rect b="b" l="l" r="r" t="t"/>
              <a:pathLst>
                <a:path extrusionOk="0" h="75" w="76">
                  <a:moveTo>
                    <a:pt x="76" y="37"/>
                  </a:moveTo>
                  <a:lnTo>
                    <a:pt x="76" y="37"/>
                  </a:lnTo>
                  <a:cubicBezTo>
                    <a:pt x="76" y="43"/>
                    <a:pt x="75" y="51"/>
                    <a:pt x="71" y="56"/>
                  </a:cubicBezTo>
                  <a:cubicBezTo>
                    <a:pt x="68" y="62"/>
                    <a:pt x="63" y="67"/>
                    <a:pt x="57" y="70"/>
                  </a:cubicBezTo>
                  <a:cubicBezTo>
                    <a:pt x="51" y="74"/>
                    <a:pt x="45" y="75"/>
                    <a:pt x="38" y="75"/>
                  </a:cubicBezTo>
                  <a:cubicBezTo>
                    <a:pt x="32" y="75"/>
                    <a:pt x="25" y="74"/>
                    <a:pt x="19" y="70"/>
                  </a:cubicBezTo>
                  <a:cubicBezTo>
                    <a:pt x="14" y="67"/>
                    <a:pt x="9" y="62"/>
                    <a:pt x="5" y="56"/>
                  </a:cubicBezTo>
                  <a:cubicBezTo>
                    <a:pt x="2" y="51"/>
                    <a:pt x="0" y="44"/>
                    <a:pt x="0" y="37"/>
                  </a:cubicBezTo>
                  <a:cubicBezTo>
                    <a:pt x="0" y="31"/>
                    <a:pt x="2" y="24"/>
                    <a:pt x="5" y="18"/>
                  </a:cubicBezTo>
                  <a:cubicBezTo>
                    <a:pt x="9" y="13"/>
                    <a:pt x="13" y="8"/>
                    <a:pt x="19" y="5"/>
                  </a:cubicBezTo>
                  <a:cubicBezTo>
                    <a:pt x="25" y="1"/>
                    <a:pt x="31" y="0"/>
                    <a:pt x="38" y="0"/>
                  </a:cubicBezTo>
                  <a:lnTo>
                    <a:pt x="38" y="0"/>
                  </a:lnTo>
                  <a:cubicBezTo>
                    <a:pt x="44" y="0"/>
                    <a:pt x="52" y="1"/>
                    <a:pt x="57" y="5"/>
                  </a:cubicBezTo>
                  <a:cubicBezTo>
                    <a:pt x="63" y="8"/>
                    <a:pt x="68" y="13"/>
                    <a:pt x="71" y="18"/>
                  </a:cubicBezTo>
                  <a:cubicBezTo>
                    <a:pt x="75" y="24"/>
                    <a:pt x="76" y="30"/>
                    <a:pt x="76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159298" y="2745313"/>
              <a:ext cx="152298" cy="110074"/>
            </a:xfrm>
            <a:custGeom>
              <a:rect b="b" l="l" r="r" t="t"/>
              <a:pathLst>
                <a:path extrusionOk="0" h="378" w="523">
                  <a:moveTo>
                    <a:pt x="262" y="0"/>
                  </a:moveTo>
                  <a:cubicBezTo>
                    <a:pt x="110" y="0"/>
                    <a:pt x="24" y="143"/>
                    <a:pt x="0" y="189"/>
                  </a:cubicBezTo>
                  <a:cubicBezTo>
                    <a:pt x="4" y="195"/>
                    <a:pt x="7" y="201"/>
                    <a:pt x="11" y="207"/>
                  </a:cubicBezTo>
                  <a:cubicBezTo>
                    <a:pt x="25" y="233"/>
                    <a:pt x="43" y="257"/>
                    <a:pt x="62" y="279"/>
                  </a:cubicBezTo>
                  <a:cubicBezTo>
                    <a:pt x="120" y="345"/>
                    <a:pt x="187" y="378"/>
                    <a:pt x="262" y="378"/>
                  </a:cubicBezTo>
                  <a:cubicBezTo>
                    <a:pt x="414" y="378"/>
                    <a:pt x="499" y="236"/>
                    <a:pt x="523" y="189"/>
                  </a:cubicBezTo>
                  <a:cubicBezTo>
                    <a:pt x="520" y="182"/>
                    <a:pt x="517" y="176"/>
                    <a:pt x="513" y="170"/>
                  </a:cubicBezTo>
                  <a:cubicBezTo>
                    <a:pt x="498" y="145"/>
                    <a:pt x="481" y="121"/>
                    <a:pt x="462" y="99"/>
                  </a:cubicBezTo>
                  <a:cubicBezTo>
                    <a:pt x="403" y="33"/>
                    <a:pt x="336" y="0"/>
                    <a:pt x="262" y="0"/>
                  </a:cubicBezTo>
                  <a:moveTo>
                    <a:pt x="205" y="287"/>
                  </a:moveTo>
                  <a:cubicBezTo>
                    <a:pt x="188" y="277"/>
                    <a:pt x="173" y="264"/>
                    <a:pt x="163" y="246"/>
                  </a:cubicBezTo>
                  <a:cubicBezTo>
                    <a:pt x="153" y="229"/>
                    <a:pt x="148" y="209"/>
                    <a:pt x="148" y="189"/>
                  </a:cubicBezTo>
                  <a:cubicBezTo>
                    <a:pt x="148" y="169"/>
                    <a:pt x="153" y="150"/>
                    <a:pt x="163" y="133"/>
                  </a:cubicBezTo>
                  <a:cubicBezTo>
                    <a:pt x="173" y="115"/>
                    <a:pt x="188" y="101"/>
                    <a:pt x="205" y="91"/>
                  </a:cubicBezTo>
                  <a:cubicBezTo>
                    <a:pt x="222" y="81"/>
                    <a:pt x="242" y="76"/>
                    <a:pt x="262" y="76"/>
                  </a:cubicBezTo>
                  <a:cubicBezTo>
                    <a:pt x="282" y="76"/>
                    <a:pt x="302" y="81"/>
                    <a:pt x="319" y="91"/>
                  </a:cubicBezTo>
                  <a:cubicBezTo>
                    <a:pt x="337" y="101"/>
                    <a:pt x="350" y="115"/>
                    <a:pt x="360" y="133"/>
                  </a:cubicBezTo>
                  <a:cubicBezTo>
                    <a:pt x="370" y="150"/>
                    <a:pt x="376" y="169"/>
                    <a:pt x="376" y="189"/>
                  </a:cubicBezTo>
                  <a:lnTo>
                    <a:pt x="376" y="189"/>
                  </a:lnTo>
                  <a:cubicBezTo>
                    <a:pt x="376" y="209"/>
                    <a:pt x="370" y="228"/>
                    <a:pt x="360" y="245"/>
                  </a:cubicBezTo>
                  <a:cubicBezTo>
                    <a:pt x="350" y="263"/>
                    <a:pt x="336" y="277"/>
                    <a:pt x="319" y="287"/>
                  </a:cubicBezTo>
                  <a:cubicBezTo>
                    <a:pt x="301" y="297"/>
                    <a:pt x="282" y="302"/>
                    <a:pt x="262" y="302"/>
                  </a:cubicBezTo>
                  <a:cubicBezTo>
                    <a:pt x="242" y="302"/>
                    <a:pt x="222" y="297"/>
                    <a:pt x="205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8113288" y="2671931"/>
              <a:ext cx="244608" cy="236163"/>
            </a:xfrm>
            <a:custGeom>
              <a:rect b="b" l="l" r="r" t="t"/>
              <a:pathLst>
                <a:path extrusionOk="0" h="811" w="840">
                  <a:moveTo>
                    <a:pt x="839" y="209"/>
                  </a:moveTo>
                  <a:lnTo>
                    <a:pt x="420" y="0"/>
                  </a:lnTo>
                  <a:lnTo>
                    <a:pt x="0" y="209"/>
                  </a:lnTo>
                  <a:lnTo>
                    <a:pt x="0" y="811"/>
                  </a:lnTo>
                  <a:lnTo>
                    <a:pt x="840" y="811"/>
                  </a:lnTo>
                  <a:lnTo>
                    <a:pt x="839" y="209"/>
                  </a:lnTo>
                  <a:moveTo>
                    <a:pt x="758" y="455"/>
                  </a:moveTo>
                  <a:cubicBezTo>
                    <a:pt x="757" y="458"/>
                    <a:pt x="731" y="519"/>
                    <a:pt x="678" y="579"/>
                  </a:cubicBezTo>
                  <a:cubicBezTo>
                    <a:pt x="605" y="662"/>
                    <a:pt x="517" y="706"/>
                    <a:pt x="420" y="706"/>
                  </a:cubicBezTo>
                  <a:cubicBezTo>
                    <a:pt x="324" y="706"/>
                    <a:pt x="234" y="662"/>
                    <a:pt x="161" y="579"/>
                  </a:cubicBezTo>
                  <a:cubicBezTo>
                    <a:pt x="108" y="519"/>
                    <a:pt x="82" y="458"/>
                    <a:pt x="81" y="455"/>
                  </a:cubicBezTo>
                  <a:lnTo>
                    <a:pt x="75" y="441"/>
                  </a:lnTo>
                  <a:lnTo>
                    <a:pt x="81" y="426"/>
                  </a:lnTo>
                  <a:cubicBezTo>
                    <a:pt x="82" y="423"/>
                    <a:pt x="108" y="364"/>
                    <a:pt x="161" y="303"/>
                  </a:cubicBezTo>
                  <a:cubicBezTo>
                    <a:pt x="234" y="220"/>
                    <a:pt x="324" y="176"/>
                    <a:pt x="420" y="176"/>
                  </a:cubicBezTo>
                  <a:cubicBezTo>
                    <a:pt x="517" y="176"/>
                    <a:pt x="605" y="220"/>
                    <a:pt x="678" y="303"/>
                  </a:cubicBezTo>
                  <a:cubicBezTo>
                    <a:pt x="731" y="364"/>
                    <a:pt x="757" y="423"/>
                    <a:pt x="758" y="426"/>
                  </a:cubicBezTo>
                  <a:lnTo>
                    <a:pt x="764" y="441"/>
                  </a:lnTo>
                  <a:lnTo>
                    <a:pt x="758" y="4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8047186" y="2597966"/>
              <a:ext cx="376813" cy="376522"/>
            </a:xfrm>
            <a:custGeom>
              <a:rect b="b" l="l" r="r" t="t"/>
              <a:pathLst>
                <a:path extrusionOk="0" h="1293" w="1294">
                  <a:moveTo>
                    <a:pt x="647" y="0"/>
                  </a:moveTo>
                  <a:lnTo>
                    <a:pt x="0" y="322"/>
                  </a:lnTo>
                  <a:lnTo>
                    <a:pt x="0" y="1293"/>
                  </a:lnTo>
                  <a:lnTo>
                    <a:pt x="1294" y="1293"/>
                  </a:lnTo>
                  <a:lnTo>
                    <a:pt x="1294" y="322"/>
                  </a:lnTo>
                  <a:lnTo>
                    <a:pt x="647" y="0"/>
                  </a:lnTo>
                  <a:moveTo>
                    <a:pt x="647" y="169"/>
                  </a:moveTo>
                  <a:lnTo>
                    <a:pt x="1142" y="416"/>
                  </a:lnTo>
                  <a:lnTo>
                    <a:pt x="1142" y="1141"/>
                  </a:lnTo>
                  <a:lnTo>
                    <a:pt x="151" y="1141"/>
                  </a:lnTo>
                  <a:lnTo>
                    <a:pt x="151" y="416"/>
                  </a:lnTo>
                  <a:lnTo>
                    <a:pt x="647" y="1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6269957" y="2047703"/>
            <a:ext cx="329638" cy="376813"/>
            <a:chOff x="1557784" y="2597675"/>
            <a:chExt cx="329638" cy="376813"/>
          </a:xfrm>
        </p:grpSpPr>
        <p:sp>
          <p:nvSpPr>
            <p:cNvPr id="210" name="Google Shape;210;p5"/>
            <p:cNvSpPr/>
            <p:nvPr/>
          </p:nvSpPr>
          <p:spPr>
            <a:xfrm>
              <a:off x="1635243" y="2676008"/>
              <a:ext cx="55619" cy="104250"/>
            </a:xfrm>
            <a:custGeom>
              <a:rect b="b" l="l" r="r" t="t"/>
              <a:pathLst>
                <a:path extrusionOk="0" h="358" w="191">
                  <a:moveTo>
                    <a:pt x="191" y="210"/>
                  </a:moveTo>
                  <a:lnTo>
                    <a:pt x="191" y="0"/>
                  </a:lnTo>
                  <a:cubicBezTo>
                    <a:pt x="83" y="18"/>
                    <a:pt x="0" y="112"/>
                    <a:pt x="0" y="226"/>
                  </a:cubicBezTo>
                  <a:lnTo>
                    <a:pt x="0" y="226"/>
                  </a:lnTo>
                  <a:cubicBezTo>
                    <a:pt x="0" y="266"/>
                    <a:pt x="10" y="305"/>
                    <a:pt x="30" y="340"/>
                  </a:cubicBezTo>
                  <a:cubicBezTo>
                    <a:pt x="34" y="346"/>
                    <a:pt x="38" y="352"/>
                    <a:pt x="42" y="358"/>
                  </a:cubicBezTo>
                  <a:lnTo>
                    <a:pt x="191" y="2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712993" y="2676008"/>
              <a:ext cx="54454" cy="54746"/>
            </a:xfrm>
            <a:custGeom>
              <a:rect b="b" l="l" r="r" t="t"/>
              <a:pathLst>
                <a:path extrusionOk="0" h="188" w="187">
                  <a:moveTo>
                    <a:pt x="0" y="188"/>
                  </a:moveTo>
                  <a:lnTo>
                    <a:pt x="187" y="188"/>
                  </a:lnTo>
                  <a:cubicBezTo>
                    <a:pt x="183" y="161"/>
                    <a:pt x="173" y="135"/>
                    <a:pt x="160" y="111"/>
                  </a:cubicBezTo>
                  <a:cubicBezTo>
                    <a:pt x="140" y="77"/>
                    <a:pt x="111" y="48"/>
                    <a:pt x="76" y="27"/>
                  </a:cubicBezTo>
                  <a:cubicBezTo>
                    <a:pt x="52" y="14"/>
                    <a:pt x="26" y="5"/>
                    <a:pt x="0" y="0"/>
                  </a:cubicBezTo>
                  <a:lnTo>
                    <a:pt x="0" y="1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2675" lIns="90000" spcFirstLastPara="1" rIns="90000" wrap="square" tIns="22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663198" y="2752884"/>
              <a:ext cx="104250" cy="55328"/>
            </a:xfrm>
            <a:custGeom>
              <a:rect b="b" l="l" r="r" t="t"/>
              <a:pathLst>
                <a:path extrusionOk="0" h="190" w="358">
                  <a:moveTo>
                    <a:pt x="148" y="0"/>
                  </a:moveTo>
                  <a:lnTo>
                    <a:pt x="0" y="147"/>
                  </a:lnTo>
                  <a:cubicBezTo>
                    <a:pt x="6" y="151"/>
                    <a:pt x="12" y="155"/>
                    <a:pt x="19" y="159"/>
                  </a:cubicBezTo>
                  <a:cubicBezTo>
                    <a:pt x="53" y="179"/>
                    <a:pt x="92" y="190"/>
                    <a:pt x="132" y="190"/>
                  </a:cubicBezTo>
                  <a:lnTo>
                    <a:pt x="133" y="190"/>
                  </a:lnTo>
                  <a:cubicBezTo>
                    <a:pt x="246" y="190"/>
                    <a:pt x="340" y="108"/>
                    <a:pt x="358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3400" lIns="90000" spcFirstLastPara="1" rIns="90000" wrap="square" tIns="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557784" y="2597675"/>
              <a:ext cx="329638" cy="376813"/>
            </a:xfrm>
            <a:custGeom>
              <a:rect b="b" l="l" r="r" t="t"/>
              <a:pathLst>
                <a:path extrusionOk="0" h="1294" w="1132">
                  <a:moveTo>
                    <a:pt x="989" y="488"/>
                  </a:moveTo>
                  <a:cubicBezTo>
                    <a:pt x="985" y="219"/>
                    <a:pt x="765" y="0"/>
                    <a:pt x="495" y="0"/>
                  </a:cubicBezTo>
                  <a:cubicBezTo>
                    <a:pt x="222" y="0"/>
                    <a:pt x="0" y="222"/>
                    <a:pt x="0" y="495"/>
                  </a:cubicBezTo>
                  <a:cubicBezTo>
                    <a:pt x="0" y="581"/>
                    <a:pt x="23" y="666"/>
                    <a:pt x="67" y="741"/>
                  </a:cubicBezTo>
                  <a:cubicBezTo>
                    <a:pt x="90" y="781"/>
                    <a:pt x="119" y="818"/>
                    <a:pt x="153" y="851"/>
                  </a:cubicBezTo>
                  <a:lnTo>
                    <a:pt x="153" y="1294"/>
                  </a:lnTo>
                  <a:lnTo>
                    <a:pt x="761" y="1294"/>
                  </a:lnTo>
                  <a:lnTo>
                    <a:pt x="761" y="1066"/>
                  </a:lnTo>
                  <a:lnTo>
                    <a:pt x="989" y="1066"/>
                  </a:lnTo>
                  <a:lnTo>
                    <a:pt x="989" y="881"/>
                  </a:lnTo>
                  <a:lnTo>
                    <a:pt x="1132" y="881"/>
                  </a:lnTo>
                  <a:lnTo>
                    <a:pt x="989" y="488"/>
                  </a:lnTo>
                  <a:moveTo>
                    <a:pt x="495" y="798"/>
                  </a:moveTo>
                  <a:cubicBezTo>
                    <a:pt x="327" y="798"/>
                    <a:pt x="190" y="663"/>
                    <a:pt x="190" y="495"/>
                  </a:cubicBezTo>
                  <a:cubicBezTo>
                    <a:pt x="190" y="327"/>
                    <a:pt x="327" y="190"/>
                    <a:pt x="495" y="190"/>
                  </a:cubicBezTo>
                  <a:cubicBezTo>
                    <a:pt x="663" y="190"/>
                    <a:pt x="799" y="327"/>
                    <a:pt x="799" y="495"/>
                  </a:cubicBezTo>
                  <a:cubicBezTo>
                    <a:pt x="799" y="663"/>
                    <a:pt x="663" y="798"/>
                    <a:pt x="495" y="7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2281962" y="3738190"/>
            <a:ext cx="376813" cy="332551"/>
            <a:chOff x="1534196" y="3223462"/>
            <a:chExt cx="376813" cy="332551"/>
          </a:xfrm>
        </p:grpSpPr>
        <p:sp>
          <p:nvSpPr>
            <p:cNvPr id="215" name="Google Shape;215;p5"/>
            <p:cNvSpPr/>
            <p:nvPr/>
          </p:nvSpPr>
          <p:spPr>
            <a:xfrm>
              <a:off x="1534196" y="3223462"/>
              <a:ext cx="376813" cy="222186"/>
            </a:xfrm>
            <a:custGeom>
              <a:rect b="b" l="l" r="r" t="t"/>
              <a:pathLst>
                <a:path extrusionOk="0" h="763" w="1294">
                  <a:moveTo>
                    <a:pt x="0" y="0"/>
                  </a:moveTo>
                  <a:lnTo>
                    <a:pt x="0" y="763"/>
                  </a:lnTo>
                  <a:lnTo>
                    <a:pt x="1294" y="763"/>
                  </a:lnTo>
                  <a:lnTo>
                    <a:pt x="1294" y="0"/>
                  </a:lnTo>
                  <a:lnTo>
                    <a:pt x="0" y="0"/>
                  </a:lnTo>
                  <a:moveTo>
                    <a:pt x="921" y="536"/>
                  </a:moveTo>
                  <a:lnTo>
                    <a:pt x="921" y="536"/>
                  </a:lnTo>
                  <a:cubicBezTo>
                    <a:pt x="924" y="529"/>
                    <a:pt x="927" y="523"/>
                    <a:pt x="930" y="517"/>
                  </a:cubicBezTo>
                  <a:cubicBezTo>
                    <a:pt x="940" y="499"/>
                    <a:pt x="955" y="485"/>
                    <a:pt x="972" y="475"/>
                  </a:cubicBezTo>
                  <a:cubicBezTo>
                    <a:pt x="989" y="465"/>
                    <a:pt x="1009" y="460"/>
                    <a:pt x="1029" y="460"/>
                  </a:cubicBezTo>
                  <a:cubicBezTo>
                    <a:pt x="1049" y="460"/>
                    <a:pt x="1068" y="465"/>
                    <a:pt x="1086" y="475"/>
                  </a:cubicBezTo>
                  <a:cubicBezTo>
                    <a:pt x="1103" y="485"/>
                    <a:pt x="1117" y="500"/>
                    <a:pt x="1127" y="517"/>
                  </a:cubicBezTo>
                  <a:cubicBezTo>
                    <a:pt x="1137" y="535"/>
                    <a:pt x="1143" y="554"/>
                    <a:pt x="1143" y="574"/>
                  </a:cubicBezTo>
                  <a:cubicBezTo>
                    <a:pt x="1143" y="594"/>
                    <a:pt x="1137" y="613"/>
                    <a:pt x="1127" y="630"/>
                  </a:cubicBezTo>
                  <a:cubicBezTo>
                    <a:pt x="1117" y="648"/>
                    <a:pt x="1103" y="662"/>
                    <a:pt x="1086" y="672"/>
                  </a:cubicBezTo>
                  <a:cubicBezTo>
                    <a:pt x="1068" y="682"/>
                    <a:pt x="1049" y="687"/>
                    <a:pt x="1029" y="687"/>
                  </a:cubicBezTo>
                  <a:cubicBezTo>
                    <a:pt x="1009" y="687"/>
                    <a:pt x="989" y="682"/>
                    <a:pt x="972" y="672"/>
                  </a:cubicBezTo>
                  <a:cubicBezTo>
                    <a:pt x="955" y="662"/>
                    <a:pt x="940" y="648"/>
                    <a:pt x="930" y="630"/>
                  </a:cubicBezTo>
                  <a:cubicBezTo>
                    <a:pt x="927" y="624"/>
                    <a:pt x="924" y="618"/>
                    <a:pt x="921" y="611"/>
                  </a:cubicBezTo>
                  <a:lnTo>
                    <a:pt x="763" y="611"/>
                  </a:lnTo>
                  <a:lnTo>
                    <a:pt x="763" y="460"/>
                  </a:lnTo>
                  <a:lnTo>
                    <a:pt x="531" y="460"/>
                  </a:lnTo>
                  <a:lnTo>
                    <a:pt x="531" y="611"/>
                  </a:lnTo>
                  <a:lnTo>
                    <a:pt x="372" y="611"/>
                  </a:lnTo>
                  <a:lnTo>
                    <a:pt x="372" y="611"/>
                  </a:lnTo>
                  <a:cubicBezTo>
                    <a:pt x="370" y="618"/>
                    <a:pt x="367" y="624"/>
                    <a:pt x="364" y="630"/>
                  </a:cubicBezTo>
                  <a:cubicBezTo>
                    <a:pt x="354" y="648"/>
                    <a:pt x="339" y="662"/>
                    <a:pt x="322" y="672"/>
                  </a:cubicBezTo>
                  <a:cubicBezTo>
                    <a:pt x="305" y="682"/>
                    <a:pt x="285" y="687"/>
                    <a:pt x="265" y="687"/>
                  </a:cubicBezTo>
                  <a:cubicBezTo>
                    <a:pt x="245" y="687"/>
                    <a:pt x="225" y="682"/>
                    <a:pt x="208" y="672"/>
                  </a:cubicBezTo>
                  <a:cubicBezTo>
                    <a:pt x="190" y="662"/>
                    <a:pt x="177" y="648"/>
                    <a:pt x="167" y="630"/>
                  </a:cubicBezTo>
                  <a:cubicBezTo>
                    <a:pt x="157" y="613"/>
                    <a:pt x="151" y="594"/>
                    <a:pt x="151" y="574"/>
                  </a:cubicBezTo>
                  <a:cubicBezTo>
                    <a:pt x="151" y="554"/>
                    <a:pt x="157" y="535"/>
                    <a:pt x="167" y="517"/>
                  </a:cubicBezTo>
                  <a:cubicBezTo>
                    <a:pt x="177" y="500"/>
                    <a:pt x="190" y="485"/>
                    <a:pt x="208" y="475"/>
                  </a:cubicBezTo>
                  <a:cubicBezTo>
                    <a:pt x="225" y="465"/>
                    <a:pt x="245" y="460"/>
                    <a:pt x="265" y="460"/>
                  </a:cubicBezTo>
                  <a:cubicBezTo>
                    <a:pt x="285" y="460"/>
                    <a:pt x="305" y="465"/>
                    <a:pt x="322" y="475"/>
                  </a:cubicBezTo>
                  <a:cubicBezTo>
                    <a:pt x="339" y="485"/>
                    <a:pt x="354" y="499"/>
                    <a:pt x="364" y="517"/>
                  </a:cubicBezTo>
                  <a:cubicBezTo>
                    <a:pt x="367" y="523"/>
                    <a:pt x="370" y="529"/>
                    <a:pt x="372" y="536"/>
                  </a:cubicBezTo>
                  <a:lnTo>
                    <a:pt x="455" y="536"/>
                  </a:lnTo>
                  <a:lnTo>
                    <a:pt x="455" y="308"/>
                  </a:lnTo>
                  <a:lnTo>
                    <a:pt x="372" y="308"/>
                  </a:lnTo>
                  <a:lnTo>
                    <a:pt x="372" y="308"/>
                  </a:lnTo>
                  <a:cubicBezTo>
                    <a:pt x="370" y="315"/>
                    <a:pt x="367" y="321"/>
                    <a:pt x="364" y="327"/>
                  </a:cubicBezTo>
                  <a:cubicBezTo>
                    <a:pt x="354" y="344"/>
                    <a:pt x="339" y="359"/>
                    <a:pt x="322" y="369"/>
                  </a:cubicBezTo>
                  <a:cubicBezTo>
                    <a:pt x="305" y="379"/>
                    <a:pt x="285" y="384"/>
                    <a:pt x="265" y="384"/>
                  </a:cubicBezTo>
                  <a:cubicBezTo>
                    <a:pt x="245" y="384"/>
                    <a:pt x="225" y="379"/>
                    <a:pt x="208" y="369"/>
                  </a:cubicBezTo>
                  <a:cubicBezTo>
                    <a:pt x="190" y="359"/>
                    <a:pt x="177" y="344"/>
                    <a:pt x="167" y="327"/>
                  </a:cubicBezTo>
                  <a:cubicBezTo>
                    <a:pt x="157" y="310"/>
                    <a:pt x="151" y="290"/>
                    <a:pt x="151" y="270"/>
                  </a:cubicBezTo>
                  <a:cubicBezTo>
                    <a:pt x="151" y="250"/>
                    <a:pt x="157" y="231"/>
                    <a:pt x="167" y="213"/>
                  </a:cubicBezTo>
                  <a:cubicBezTo>
                    <a:pt x="177" y="196"/>
                    <a:pt x="190" y="182"/>
                    <a:pt x="208" y="172"/>
                  </a:cubicBezTo>
                  <a:cubicBezTo>
                    <a:pt x="225" y="162"/>
                    <a:pt x="245" y="156"/>
                    <a:pt x="265" y="156"/>
                  </a:cubicBezTo>
                  <a:cubicBezTo>
                    <a:pt x="285" y="156"/>
                    <a:pt x="305" y="162"/>
                    <a:pt x="322" y="172"/>
                  </a:cubicBezTo>
                  <a:cubicBezTo>
                    <a:pt x="339" y="182"/>
                    <a:pt x="354" y="196"/>
                    <a:pt x="364" y="213"/>
                  </a:cubicBezTo>
                  <a:cubicBezTo>
                    <a:pt x="367" y="219"/>
                    <a:pt x="370" y="226"/>
                    <a:pt x="372" y="232"/>
                  </a:cubicBezTo>
                  <a:lnTo>
                    <a:pt x="531" y="232"/>
                  </a:lnTo>
                  <a:lnTo>
                    <a:pt x="531" y="384"/>
                  </a:lnTo>
                  <a:lnTo>
                    <a:pt x="763" y="384"/>
                  </a:lnTo>
                  <a:lnTo>
                    <a:pt x="763" y="232"/>
                  </a:lnTo>
                  <a:lnTo>
                    <a:pt x="921" y="232"/>
                  </a:lnTo>
                  <a:lnTo>
                    <a:pt x="921" y="232"/>
                  </a:lnTo>
                  <a:cubicBezTo>
                    <a:pt x="924" y="226"/>
                    <a:pt x="927" y="219"/>
                    <a:pt x="930" y="213"/>
                  </a:cubicBezTo>
                  <a:cubicBezTo>
                    <a:pt x="940" y="196"/>
                    <a:pt x="955" y="182"/>
                    <a:pt x="972" y="172"/>
                  </a:cubicBezTo>
                  <a:cubicBezTo>
                    <a:pt x="989" y="162"/>
                    <a:pt x="1009" y="156"/>
                    <a:pt x="1029" y="156"/>
                  </a:cubicBezTo>
                  <a:cubicBezTo>
                    <a:pt x="1049" y="156"/>
                    <a:pt x="1068" y="162"/>
                    <a:pt x="1086" y="172"/>
                  </a:cubicBezTo>
                  <a:cubicBezTo>
                    <a:pt x="1103" y="182"/>
                    <a:pt x="1117" y="196"/>
                    <a:pt x="1127" y="213"/>
                  </a:cubicBezTo>
                  <a:cubicBezTo>
                    <a:pt x="1137" y="231"/>
                    <a:pt x="1143" y="250"/>
                    <a:pt x="1143" y="270"/>
                  </a:cubicBezTo>
                  <a:cubicBezTo>
                    <a:pt x="1143" y="290"/>
                    <a:pt x="1137" y="310"/>
                    <a:pt x="1127" y="327"/>
                  </a:cubicBezTo>
                  <a:cubicBezTo>
                    <a:pt x="1117" y="344"/>
                    <a:pt x="1103" y="359"/>
                    <a:pt x="1086" y="369"/>
                  </a:cubicBezTo>
                  <a:cubicBezTo>
                    <a:pt x="1068" y="379"/>
                    <a:pt x="1049" y="384"/>
                    <a:pt x="1029" y="384"/>
                  </a:cubicBezTo>
                  <a:cubicBezTo>
                    <a:pt x="1009" y="384"/>
                    <a:pt x="989" y="379"/>
                    <a:pt x="972" y="369"/>
                  </a:cubicBezTo>
                  <a:cubicBezTo>
                    <a:pt x="955" y="359"/>
                    <a:pt x="940" y="344"/>
                    <a:pt x="930" y="327"/>
                  </a:cubicBezTo>
                  <a:cubicBezTo>
                    <a:pt x="927" y="321"/>
                    <a:pt x="924" y="315"/>
                    <a:pt x="921" y="308"/>
                  </a:cubicBezTo>
                  <a:lnTo>
                    <a:pt x="839" y="308"/>
                  </a:lnTo>
                  <a:lnTo>
                    <a:pt x="839" y="536"/>
                  </a:lnTo>
                  <a:lnTo>
                    <a:pt x="921" y="5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1822776" y="3291021"/>
              <a:ext cx="22131" cy="22131"/>
            </a:xfrm>
            <a:custGeom>
              <a:rect b="b" l="l" r="r" t="t"/>
              <a:pathLst>
                <a:path extrusionOk="0" h="76" w="76">
                  <a:moveTo>
                    <a:pt x="76" y="38"/>
                  </a:moveTo>
                  <a:lnTo>
                    <a:pt x="76" y="38"/>
                  </a:lnTo>
                  <a:cubicBezTo>
                    <a:pt x="76" y="45"/>
                    <a:pt x="74" y="51"/>
                    <a:pt x="71" y="57"/>
                  </a:cubicBezTo>
                  <a:cubicBezTo>
                    <a:pt x="67" y="63"/>
                    <a:pt x="62" y="68"/>
                    <a:pt x="57" y="71"/>
                  </a:cubicBezTo>
                  <a:cubicBezTo>
                    <a:pt x="51" y="74"/>
                    <a:pt x="44" y="76"/>
                    <a:pt x="38" y="76"/>
                  </a:cubicBezTo>
                  <a:cubicBezTo>
                    <a:pt x="31" y="76"/>
                    <a:pt x="24" y="74"/>
                    <a:pt x="19" y="71"/>
                  </a:cubicBezTo>
                  <a:cubicBezTo>
                    <a:pt x="13" y="68"/>
                    <a:pt x="8" y="63"/>
                    <a:pt x="5" y="57"/>
                  </a:cubicBezTo>
                  <a:cubicBezTo>
                    <a:pt x="1" y="51"/>
                    <a:pt x="0" y="45"/>
                    <a:pt x="0" y="38"/>
                  </a:cubicBezTo>
                  <a:cubicBezTo>
                    <a:pt x="0" y="32"/>
                    <a:pt x="1" y="25"/>
                    <a:pt x="5" y="19"/>
                  </a:cubicBezTo>
                  <a:cubicBezTo>
                    <a:pt x="8" y="13"/>
                    <a:pt x="13" y="9"/>
                    <a:pt x="19" y="5"/>
                  </a:cubicBezTo>
                  <a:cubicBezTo>
                    <a:pt x="24" y="2"/>
                    <a:pt x="31" y="0"/>
                    <a:pt x="38" y="0"/>
                  </a:cubicBezTo>
                  <a:lnTo>
                    <a:pt x="38" y="0"/>
                  </a:lnTo>
                  <a:cubicBezTo>
                    <a:pt x="44" y="0"/>
                    <a:pt x="51" y="2"/>
                    <a:pt x="57" y="5"/>
                  </a:cubicBezTo>
                  <a:cubicBezTo>
                    <a:pt x="62" y="9"/>
                    <a:pt x="67" y="13"/>
                    <a:pt x="71" y="19"/>
                  </a:cubicBezTo>
                  <a:cubicBezTo>
                    <a:pt x="74" y="25"/>
                    <a:pt x="76" y="32"/>
                    <a:pt x="76" y="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600299" y="3379545"/>
              <a:ext cx="22131" cy="22131"/>
            </a:xfrm>
            <a:custGeom>
              <a:rect b="b" l="l" r="r" t="t"/>
              <a:pathLst>
                <a:path extrusionOk="0" h="76" w="76">
                  <a:moveTo>
                    <a:pt x="76" y="38"/>
                  </a:moveTo>
                  <a:lnTo>
                    <a:pt x="76" y="38"/>
                  </a:lnTo>
                  <a:cubicBezTo>
                    <a:pt x="76" y="44"/>
                    <a:pt x="74" y="52"/>
                    <a:pt x="71" y="57"/>
                  </a:cubicBezTo>
                  <a:cubicBezTo>
                    <a:pt x="68" y="63"/>
                    <a:pt x="63" y="67"/>
                    <a:pt x="57" y="70"/>
                  </a:cubicBezTo>
                  <a:cubicBezTo>
                    <a:pt x="51" y="74"/>
                    <a:pt x="45" y="76"/>
                    <a:pt x="38" y="76"/>
                  </a:cubicBezTo>
                  <a:cubicBezTo>
                    <a:pt x="31" y="76"/>
                    <a:pt x="25" y="74"/>
                    <a:pt x="19" y="70"/>
                  </a:cubicBezTo>
                  <a:cubicBezTo>
                    <a:pt x="13" y="67"/>
                    <a:pt x="8" y="63"/>
                    <a:pt x="5" y="57"/>
                  </a:cubicBezTo>
                  <a:cubicBezTo>
                    <a:pt x="1" y="52"/>
                    <a:pt x="0" y="45"/>
                    <a:pt x="0" y="38"/>
                  </a:cubicBezTo>
                  <a:cubicBezTo>
                    <a:pt x="0" y="32"/>
                    <a:pt x="1" y="25"/>
                    <a:pt x="5" y="19"/>
                  </a:cubicBezTo>
                  <a:cubicBezTo>
                    <a:pt x="8" y="14"/>
                    <a:pt x="13" y="9"/>
                    <a:pt x="19" y="5"/>
                  </a:cubicBezTo>
                  <a:cubicBezTo>
                    <a:pt x="25" y="2"/>
                    <a:pt x="31" y="0"/>
                    <a:pt x="38" y="0"/>
                  </a:cubicBezTo>
                  <a:lnTo>
                    <a:pt x="38" y="0"/>
                  </a:lnTo>
                  <a:lnTo>
                    <a:pt x="38" y="0"/>
                  </a:lnTo>
                  <a:cubicBezTo>
                    <a:pt x="45" y="0"/>
                    <a:pt x="51" y="2"/>
                    <a:pt x="57" y="5"/>
                  </a:cubicBezTo>
                  <a:cubicBezTo>
                    <a:pt x="63" y="9"/>
                    <a:pt x="68" y="14"/>
                    <a:pt x="71" y="19"/>
                  </a:cubicBezTo>
                  <a:cubicBezTo>
                    <a:pt x="74" y="25"/>
                    <a:pt x="76" y="31"/>
                    <a:pt x="76" y="37"/>
                  </a:cubicBezTo>
                  <a:lnTo>
                    <a:pt x="76" y="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1822776" y="3379545"/>
              <a:ext cx="22131" cy="22131"/>
            </a:xfrm>
            <a:custGeom>
              <a:rect b="b" l="l" r="r" t="t"/>
              <a:pathLst>
                <a:path extrusionOk="0" h="76" w="76">
                  <a:moveTo>
                    <a:pt x="76" y="38"/>
                  </a:moveTo>
                  <a:lnTo>
                    <a:pt x="76" y="38"/>
                  </a:lnTo>
                  <a:cubicBezTo>
                    <a:pt x="76" y="44"/>
                    <a:pt x="74" y="52"/>
                    <a:pt x="71" y="57"/>
                  </a:cubicBezTo>
                  <a:cubicBezTo>
                    <a:pt x="67" y="63"/>
                    <a:pt x="62" y="67"/>
                    <a:pt x="57" y="70"/>
                  </a:cubicBezTo>
                  <a:cubicBezTo>
                    <a:pt x="51" y="74"/>
                    <a:pt x="44" y="76"/>
                    <a:pt x="38" y="76"/>
                  </a:cubicBezTo>
                  <a:cubicBezTo>
                    <a:pt x="31" y="76"/>
                    <a:pt x="24" y="74"/>
                    <a:pt x="19" y="70"/>
                  </a:cubicBezTo>
                  <a:cubicBezTo>
                    <a:pt x="13" y="67"/>
                    <a:pt x="8" y="63"/>
                    <a:pt x="5" y="57"/>
                  </a:cubicBezTo>
                  <a:cubicBezTo>
                    <a:pt x="1" y="52"/>
                    <a:pt x="0" y="45"/>
                    <a:pt x="0" y="38"/>
                  </a:cubicBezTo>
                  <a:cubicBezTo>
                    <a:pt x="0" y="32"/>
                    <a:pt x="1" y="25"/>
                    <a:pt x="5" y="19"/>
                  </a:cubicBezTo>
                  <a:cubicBezTo>
                    <a:pt x="8" y="14"/>
                    <a:pt x="13" y="9"/>
                    <a:pt x="19" y="5"/>
                  </a:cubicBezTo>
                  <a:cubicBezTo>
                    <a:pt x="24" y="2"/>
                    <a:pt x="31" y="0"/>
                    <a:pt x="38" y="0"/>
                  </a:cubicBezTo>
                  <a:lnTo>
                    <a:pt x="38" y="0"/>
                  </a:lnTo>
                  <a:cubicBezTo>
                    <a:pt x="44" y="0"/>
                    <a:pt x="51" y="2"/>
                    <a:pt x="57" y="5"/>
                  </a:cubicBezTo>
                  <a:cubicBezTo>
                    <a:pt x="62" y="9"/>
                    <a:pt x="67" y="14"/>
                    <a:pt x="71" y="19"/>
                  </a:cubicBezTo>
                  <a:cubicBezTo>
                    <a:pt x="74" y="25"/>
                    <a:pt x="76" y="31"/>
                    <a:pt x="76" y="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1600299" y="3291021"/>
              <a:ext cx="22131" cy="22131"/>
            </a:xfrm>
            <a:custGeom>
              <a:rect b="b" l="l" r="r" t="t"/>
              <a:pathLst>
                <a:path extrusionOk="0" h="76" w="76">
                  <a:moveTo>
                    <a:pt x="76" y="38"/>
                  </a:moveTo>
                  <a:lnTo>
                    <a:pt x="76" y="38"/>
                  </a:lnTo>
                  <a:cubicBezTo>
                    <a:pt x="76" y="45"/>
                    <a:pt x="74" y="51"/>
                    <a:pt x="71" y="57"/>
                  </a:cubicBezTo>
                  <a:cubicBezTo>
                    <a:pt x="68" y="63"/>
                    <a:pt x="63" y="68"/>
                    <a:pt x="57" y="71"/>
                  </a:cubicBezTo>
                  <a:cubicBezTo>
                    <a:pt x="51" y="74"/>
                    <a:pt x="45" y="76"/>
                    <a:pt x="38" y="76"/>
                  </a:cubicBezTo>
                  <a:cubicBezTo>
                    <a:pt x="31" y="76"/>
                    <a:pt x="25" y="74"/>
                    <a:pt x="19" y="71"/>
                  </a:cubicBezTo>
                  <a:cubicBezTo>
                    <a:pt x="13" y="68"/>
                    <a:pt x="8" y="63"/>
                    <a:pt x="5" y="57"/>
                  </a:cubicBezTo>
                  <a:cubicBezTo>
                    <a:pt x="1" y="51"/>
                    <a:pt x="0" y="45"/>
                    <a:pt x="0" y="38"/>
                  </a:cubicBezTo>
                  <a:cubicBezTo>
                    <a:pt x="0" y="32"/>
                    <a:pt x="1" y="25"/>
                    <a:pt x="5" y="19"/>
                  </a:cubicBezTo>
                  <a:cubicBezTo>
                    <a:pt x="8" y="13"/>
                    <a:pt x="13" y="9"/>
                    <a:pt x="19" y="5"/>
                  </a:cubicBezTo>
                  <a:cubicBezTo>
                    <a:pt x="25" y="2"/>
                    <a:pt x="31" y="0"/>
                    <a:pt x="38" y="0"/>
                  </a:cubicBezTo>
                  <a:lnTo>
                    <a:pt x="38" y="0"/>
                  </a:lnTo>
                  <a:lnTo>
                    <a:pt x="38" y="0"/>
                  </a:lnTo>
                  <a:cubicBezTo>
                    <a:pt x="45" y="0"/>
                    <a:pt x="51" y="2"/>
                    <a:pt x="57" y="5"/>
                  </a:cubicBezTo>
                  <a:cubicBezTo>
                    <a:pt x="63" y="9"/>
                    <a:pt x="68" y="13"/>
                    <a:pt x="71" y="19"/>
                  </a:cubicBezTo>
                  <a:cubicBezTo>
                    <a:pt x="74" y="25"/>
                    <a:pt x="76" y="31"/>
                    <a:pt x="76" y="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1534196" y="3467779"/>
              <a:ext cx="376813" cy="88234"/>
            </a:xfrm>
            <a:custGeom>
              <a:rect b="b" l="l" r="r" t="t"/>
              <a:pathLst>
                <a:path extrusionOk="0" h="303" w="1294">
                  <a:moveTo>
                    <a:pt x="0" y="152"/>
                  </a:moveTo>
                  <a:lnTo>
                    <a:pt x="495" y="152"/>
                  </a:lnTo>
                  <a:lnTo>
                    <a:pt x="495" y="228"/>
                  </a:lnTo>
                  <a:lnTo>
                    <a:pt x="151" y="228"/>
                  </a:lnTo>
                  <a:lnTo>
                    <a:pt x="151" y="303"/>
                  </a:lnTo>
                  <a:lnTo>
                    <a:pt x="1142" y="303"/>
                  </a:lnTo>
                  <a:lnTo>
                    <a:pt x="1142" y="228"/>
                  </a:lnTo>
                  <a:lnTo>
                    <a:pt x="799" y="228"/>
                  </a:lnTo>
                  <a:lnTo>
                    <a:pt x="799" y="152"/>
                  </a:lnTo>
                  <a:lnTo>
                    <a:pt x="1294" y="152"/>
                  </a:lnTo>
                  <a:lnTo>
                    <a:pt x="1294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6236759" y="3562937"/>
            <a:ext cx="376813" cy="375940"/>
            <a:chOff x="3978533" y="2598257"/>
            <a:chExt cx="376813" cy="375940"/>
          </a:xfrm>
        </p:grpSpPr>
        <p:sp>
          <p:nvSpPr>
            <p:cNvPr id="222" name="Google Shape;222;p5"/>
            <p:cNvSpPr/>
            <p:nvPr/>
          </p:nvSpPr>
          <p:spPr>
            <a:xfrm>
              <a:off x="4090645" y="2598257"/>
              <a:ext cx="65229" cy="176467"/>
            </a:xfrm>
            <a:custGeom>
              <a:rect b="b" l="l" r="r" t="t"/>
              <a:pathLst>
                <a:path extrusionOk="0" h="606" w="224">
                  <a:moveTo>
                    <a:pt x="224" y="0"/>
                  </a:moveTo>
                  <a:cubicBezTo>
                    <a:pt x="98" y="18"/>
                    <a:pt x="0" y="127"/>
                    <a:pt x="0" y="259"/>
                  </a:cubicBezTo>
                  <a:lnTo>
                    <a:pt x="0" y="347"/>
                  </a:lnTo>
                  <a:cubicBezTo>
                    <a:pt x="0" y="479"/>
                    <a:pt x="98" y="588"/>
                    <a:pt x="224" y="606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78005" y="2598257"/>
              <a:ext cx="65229" cy="176467"/>
            </a:xfrm>
            <a:custGeom>
              <a:rect b="b" l="l" r="r" t="t"/>
              <a:pathLst>
                <a:path extrusionOk="0" h="606" w="224">
                  <a:moveTo>
                    <a:pt x="0" y="606"/>
                  </a:moveTo>
                  <a:cubicBezTo>
                    <a:pt x="126" y="588"/>
                    <a:pt x="224" y="479"/>
                    <a:pt x="224" y="347"/>
                  </a:cubicBezTo>
                  <a:lnTo>
                    <a:pt x="224" y="259"/>
                  </a:lnTo>
                  <a:cubicBezTo>
                    <a:pt x="224" y="127"/>
                    <a:pt x="126" y="18"/>
                    <a:pt x="0" y="0"/>
                  </a:cubicBezTo>
                  <a:lnTo>
                    <a:pt x="0" y="6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178005" y="2683579"/>
              <a:ext cx="177341" cy="290618"/>
            </a:xfrm>
            <a:custGeom>
              <a:rect b="b" l="l" r="r" t="t"/>
              <a:pathLst>
                <a:path extrusionOk="0" h="998" w="609">
                  <a:moveTo>
                    <a:pt x="538" y="0"/>
                  </a:moveTo>
                  <a:cubicBezTo>
                    <a:pt x="525" y="0"/>
                    <a:pt x="513" y="3"/>
                    <a:pt x="502" y="10"/>
                  </a:cubicBezTo>
                  <a:cubicBezTo>
                    <a:pt x="491" y="16"/>
                    <a:pt x="482" y="25"/>
                    <a:pt x="476" y="36"/>
                  </a:cubicBezTo>
                  <a:cubicBezTo>
                    <a:pt x="470" y="47"/>
                    <a:pt x="467" y="59"/>
                    <a:pt x="467" y="71"/>
                  </a:cubicBezTo>
                  <a:lnTo>
                    <a:pt x="467" y="344"/>
                  </a:lnTo>
                  <a:cubicBezTo>
                    <a:pt x="467" y="345"/>
                    <a:pt x="467" y="345"/>
                    <a:pt x="467" y="345"/>
                  </a:cubicBezTo>
                  <a:cubicBezTo>
                    <a:pt x="467" y="371"/>
                    <a:pt x="460" y="395"/>
                    <a:pt x="447" y="417"/>
                  </a:cubicBezTo>
                  <a:cubicBezTo>
                    <a:pt x="441" y="428"/>
                    <a:pt x="433" y="438"/>
                    <a:pt x="424" y="447"/>
                  </a:cubicBezTo>
                  <a:lnTo>
                    <a:pt x="288" y="583"/>
                  </a:lnTo>
                  <a:lnTo>
                    <a:pt x="235" y="529"/>
                  </a:lnTo>
                  <a:lnTo>
                    <a:pt x="370" y="394"/>
                  </a:lnTo>
                  <a:cubicBezTo>
                    <a:pt x="375" y="389"/>
                    <a:pt x="379" y="384"/>
                    <a:pt x="383" y="378"/>
                  </a:cubicBezTo>
                  <a:cubicBezTo>
                    <a:pt x="389" y="368"/>
                    <a:pt x="392" y="355"/>
                    <a:pt x="392" y="343"/>
                  </a:cubicBezTo>
                  <a:cubicBezTo>
                    <a:pt x="392" y="330"/>
                    <a:pt x="389" y="317"/>
                    <a:pt x="383" y="307"/>
                  </a:cubicBezTo>
                  <a:cubicBezTo>
                    <a:pt x="376" y="296"/>
                    <a:pt x="367" y="287"/>
                    <a:pt x="357" y="281"/>
                  </a:cubicBezTo>
                  <a:cubicBezTo>
                    <a:pt x="346" y="274"/>
                    <a:pt x="333" y="272"/>
                    <a:pt x="321" y="272"/>
                  </a:cubicBezTo>
                  <a:cubicBezTo>
                    <a:pt x="308" y="272"/>
                    <a:pt x="296" y="275"/>
                    <a:pt x="285" y="281"/>
                  </a:cubicBezTo>
                  <a:cubicBezTo>
                    <a:pt x="279" y="285"/>
                    <a:pt x="274" y="289"/>
                    <a:pt x="269" y="294"/>
                  </a:cubicBezTo>
                  <a:lnTo>
                    <a:pt x="0" y="562"/>
                  </a:lnTo>
                  <a:lnTo>
                    <a:pt x="0" y="998"/>
                  </a:lnTo>
                  <a:lnTo>
                    <a:pt x="348" y="998"/>
                  </a:lnTo>
                  <a:lnTo>
                    <a:pt x="348" y="826"/>
                  </a:lnTo>
                  <a:lnTo>
                    <a:pt x="609" y="482"/>
                  </a:lnTo>
                  <a:lnTo>
                    <a:pt x="609" y="71"/>
                  </a:lnTo>
                  <a:lnTo>
                    <a:pt x="609" y="71"/>
                  </a:lnTo>
                  <a:cubicBezTo>
                    <a:pt x="609" y="59"/>
                    <a:pt x="606" y="47"/>
                    <a:pt x="600" y="36"/>
                  </a:cubicBezTo>
                  <a:cubicBezTo>
                    <a:pt x="593" y="25"/>
                    <a:pt x="584" y="16"/>
                    <a:pt x="574" y="10"/>
                  </a:cubicBezTo>
                  <a:cubicBezTo>
                    <a:pt x="563" y="3"/>
                    <a:pt x="550" y="0"/>
                    <a:pt x="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3978533" y="2683579"/>
              <a:ext cx="177341" cy="290326"/>
            </a:xfrm>
            <a:custGeom>
              <a:rect b="b" l="l" r="r" t="t"/>
              <a:pathLst>
                <a:path extrusionOk="0" h="997" w="609">
                  <a:moveTo>
                    <a:pt x="239" y="294"/>
                  </a:moveTo>
                  <a:cubicBezTo>
                    <a:pt x="235" y="298"/>
                    <a:pt x="231" y="303"/>
                    <a:pt x="228" y="309"/>
                  </a:cubicBezTo>
                  <a:cubicBezTo>
                    <a:pt x="222" y="320"/>
                    <a:pt x="218" y="331"/>
                    <a:pt x="218" y="344"/>
                  </a:cubicBezTo>
                  <a:cubicBezTo>
                    <a:pt x="218" y="356"/>
                    <a:pt x="222" y="369"/>
                    <a:pt x="228" y="379"/>
                  </a:cubicBezTo>
                  <a:cubicBezTo>
                    <a:pt x="231" y="384"/>
                    <a:pt x="235" y="389"/>
                    <a:pt x="239" y="394"/>
                  </a:cubicBezTo>
                  <a:lnTo>
                    <a:pt x="375" y="529"/>
                  </a:lnTo>
                  <a:lnTo>
                    <a:pt x="321" y="583"/>
                  </a:lnTo>
                  <a:lnTo>
                    <a:pt x="186" y="447"/>
                  </a:lnTo>
                  <a:cubicBezTo>
                    <a:pt x="176" y="438"/>
                    <a:pt x="169" y="428"/>
                    <a:pt x="162" y="417"/>
                  </a:cubicBezTo>
                  <a:cubicBezTo>
                    <a:pt x="149" y="395"/>
                    <a:pt x="142" y="370"/>
                    <a:pt x="142" y="345"/>
                  </a:cubicBezTo>
                  <a:lnTo>
                    <a:pt x="142" y="344"/>
                  </a:lnTo>
                  <a:lnTo>
                    <a:pt x="142" y="71"/>
                  </a:lnTo>
                  <a:cubicBezTo>
                    <a:pt x="142" y="59"/>
                    <a:pt x="139" y="47"/>
                    <a:pt x="133" y="36"/>
                  </a:cubicBezTo>
                  <a:cubicBezTo>
                    <a:pt x="127" y="25"/>
                    <a:pt x="118" y="16"/>
                    <a:pt x="107" y="10"/>
                  </a:cubicBezTo>
                  <a:cubicBezTo>
                    <a:pt x="96" y="3"/>
                    <a:pt x="83" y="0"/>
                    <a:pt x="71" y="0"/>
                  </a:cubicBezTo>
                  <a:cubicBezTo>
                    <a:pt x="58" y="0"/>
                    <a:pt x="45" y="3"/>
                    <a:pt x="35" y="10"/>
                  </a:cubicBezTo>
                  <a:cubicBezTo>
                    <a:pt x="24" y="16"/>
                    <a:pt x="16" y="25"/>
                    <a:pt x="9" y="36"/>
                  </a:cubicBezTo>
                  <a:cubicBezTo>
                    <a:pt x="3" y="47"/>
                    <a:pt x="0" y="59"/>
                    <a:pt x="0" y="71"/>
                  </a:cubicBezTo>
                  <a:lnTo>
                    <a:pt x="0" y="482"/>
                  </a:lnTo>
                  <a:lnTo>
                    <a:pt x="261" y="826"/>
                  </a:lnTo>
                  <a:lnTo>
                    <a:pt x="261" y="997"/>
                  </a:lnTo>
                  <a:lnTo>
                    <a:pt x="609" y="997"/>
                  </a:lnTo>
                  <a:lnTo>
                    <a:pt x="609" y="562"/>
                  </a:lnTo>
                  <a:lnTo>
                    <a:pt x="340" y="294"/>
                  </a:lnTo>
                  <a:cubicBezTo>
                    <a:pt x="336" y="290"/>
                    <a:pt x="331" y="286"/>
                    <a:pt x="325" y="283"/>
                  </a:cubicBezTo>
                  <a:cubicBezTo>
                    <a:pt x="315" y="277"/>
                    <a:pt x="302" y="273"/>
                    <a:pt x="290" y="273"/>
                  </a:cubicBezTo>
                  <a:cubicBezTo>
                    <a:pt x="277" y="273"/>
                    <a:pt x="265" y="277"/>
                    <a:pt x="254" y="283"/>
                  </a:cubicBezTo>
                  <a:cubicBezTo>
                    <a:pt x="249" y="286"/>
                    <a:pt x="244" y="290"/>
                    <a:pt x="239" y="2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6" name="Google Shape;2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75" y="0"/>
            <a:ext cx="2054424" cy="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Servicios de Integración</a:t>
            </a:r>
            <a:endParaRPr/>
          </a:p>
        </p:txBody>
      </p:sp>
      <p:sp>
        <p:nvSpPr>
          <p:cNvPr id="232" name="Google Shape;232;p8"/>
          <p:cNvSpPr txBox="1"/>
          <p:nvPr>
            <p:ph idx="2" type="subTitle"/>
          </p:nvPr>
        </p:nvSpPr>
        <p:spPr>
          <a:xfrm>
            <a:off x="459850" y="865325"/>
            <a:ext cx="779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Los servicios de integración permiten que aplicaciones, datos y procesos convivan en el mismo entorno corporativo.</a:t>
            </a:r>
            <a:endParaRPr sz="1400"/>
          </a:p>
        </p:txBody>
      </p:sp>
      <p:grpSp>
        <p:nvGrpSpPr>
          <p:cNvPr id="233" name="Google Shape;233;p8"/>
          <p:cNvGrpSpPr/>
          <p:nvPr/>
        </p:nvGrpSpPr>
        <p:grpSpPr>
          <a:xfrm>
            <a:off x="449653" y="1643600"/>
            <a:ext cx="8427104" cy="464659"/>
            <a:chOff x="1593000" y="2303644"/>
            <a:chExt cx="6071838" cy="661531"/>
          </a:xfrm>
        </p:grpSpPr>
        <p:sp>
          <p:nvSpPr>
            <p:cNvPr id="234" name="Google Shape;234;p8"/>
            <p:cNvSpPr/>
            <p:nvPr/>
          </p:nvSpPr>
          <p:spPr>
            <a:xfrm rot="-5400000">
              <a:off x="2540663" y="2067784"/>
              <a:ext cx="627420" cy="1156730"/>
            </a:xfrm>
            <a:prstGeom prst="flowChartOffpageConnector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276008" y="2398177"/>
              <a:ext cx="10806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 Medium"/>
                  <a:ea typeface="Roboto Medium"/>
                  <a:cs typeface="Roboto Medium"/>
                  <a:sym typeface="Roboto Medium"/>
                  <a:hlinkClick r:id="rId3"/>
                </a:rPr>
                <a:t>Logic Apps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432738" y="2303644"/>
              <a:ext cx="42321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Permite crear flujos de trabajo y orquestar procesos empresariales conectando servicios en la nube y en las instalaciones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8"/>
          <p:cNvGrpSpPr/>
          <p:nvPr/>
        </p:nvGrpSpPr>
        <p:grpSpPr>
          <a:xfrm>
            <a:off x="449652" y="2175950"/>
            <a:ext cx="8426866" cy="464669"/>
            <a:chOff x="1593000" y="2303630"/>
            <a:chExt cx="5940269" cy="661545"/>
          </a:xfrm>
        </p:grpSpPr>
        <p:sp>
          <p:nvSpPr>
            <p:cNvPr id="240" name="Google Shape;240;p8"/>
            <p:cNvSpPr/>
            <p:nvPr/>
          </p:nvSpPr>
          <p:spPr>
            <a:xfrm rot="-5400000">
              <a:off x="2530098" y="2078374"/>
              <a:ext cx="627385" cy="1135556"/>
            </a:xfrm>
            <a:prstGeom prst="flowChartOffpageConnector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2276012" y="2398199"/>
              <a:ext cx="7905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 Medium"/>
                  <a:ea typeface="Roboto Medium"/>
                  <a:cs typeface="Roboto Medium"/>
                  <a:sym typeface="Roboto Medium"/>
                  <a:hlinkClick r:id="rId4"/>
                </a:rPr>
                <a:t>Service Bus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3411569" y="2303630"/>
              <a:ext cx="41217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Permite c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onectar aplicaciones y servicios locales y basados en la nube para implantar flujos de trabajo de mensajería altamente seguros.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5" name="Google Shape;245;p8"/>
          <p:cNvGrpSpPr/>
          <p:nvPr/>
        </p:nvGrpSpPr>
        <p:grpSpPr>
          <a:xfrm>
            <a:off x="449653" y="2703225"/>
            <a:ext cx="8559270" cy="464648"/>
            <a:chOff x="1593000" y="2303660"/>
            <a:chExt cx="6167066" cy="661515"/>
          </a:xfrm>
        </p:grpSpPr>
        <p:sp>
          <p:nvSpPr>
            <p:cNvPr id="246" name="Google Shape;246;p8"/>
            <p:cNvSpPr/>
            <p:nvPr/>
          </p:nvSpPr>
          <p:spPr>
            <a:xfrm rot="-5400000">
              <a:off x="2542093" y="2066369"/>
              <a:ext cx="627385" cy="1159553"/>
            </a:xfrm>
            <a:prstGeom prst="flowChartOffpageConnector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276008" y="2398193"/>
              <a:ext cx="10899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 Medium"/>
                  <a:ea typeface="Roboto Medium"/>
                  <a:cs typeface="Roboto Medium"/>
                  <a:sym typeface="Roboto Medium"/>
                  <a:hlinkClick r:id="rId5"/>
                </a:rPr>
                <a:t>API Management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3435566" y="2303660"/>
              <a:ext cx="4324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Permite p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ublicar APIs de forma segura para que los desarrolladores internos y externos puedan utilizarlas al conectarse a sistemas backend alojados en cualquier lugar.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>
            <a:off x="449653" y="3242700"/>
            <a:ext cx="8559270" cy="464671"/>
            <a:chOff x="1593000" y="2303627"/>
            <a:chExt cx="6167066" cy="661548"/>
          </a:xfrm>
        </p:grpSpPr>
        <p:sp>
          <p:nvSpPr>
            <p:cNvPr id="252" name="Google Shape;252;p8"/>
            <p:cNvSpPr/>
            <p:nvPr/>
          </p:nvSpPr>
          <p:spPr>
            <a:xfrm rot="-5400000">
              <a:off x="2542085" y="2066367"/>
              <a:ext cx="627400" cy="1159553"/>
            </a:xfrm>
            <a:prstGeom prst="flowChartOffpageConnector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276009" y="2398193"/>
              <a:ext cx="13422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 Medium"/>
                  <a:ea typeface="Roboto Medium"/>
                  <a:cs typeface="Roboto Medium"/>
                  <a:sym typeface="Roboto Medium"/>
                  <a:hlinkClick r:id="rId6"/>
                </a:rPr>
                <a:t>Event Grid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435566" y="2303627"/>
              <a:ext cx="4324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Permite c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onectar los servicios compatibles de Azure y de terceros mediante un servicio de enrutamiento de eventos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7" name="Google Shape;257;p8"/>
          <p:cNvGrpSpPr/>
          <p:nvPr/>
        </p:nvGrpSpPr>
        <p:grpSpPr>
          <a:xfrm>
            <a:off x="449653" y="3791350"/>
            <a:ext cx="8559270" cy="464663"/>
            <a:chOff x="1593000" y="2303639"/>
            <a:chExt cx="6167066" cy="661536"/>
          </a:xfrm>
        </p:grpSpPr>
        <p:sp>
          <p:nvSpPr>
            <p:cNvPr id="258" name="Google Shape;258;p8"/>
            <p:cNvSpPr/>
            <p:nvPr/>
          </p:nvSpPr>
          <p:spPr>
            <a:xfrm rot="-5400000">
              <a:off x="2542085" y="2066367"/>
              <a:ext cx="627400" cy="1159553"/>
            </a:xfrm>
            <a:prstGeom prst="flowChartOffpageConnector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276009" y="2398193"/>
              <a:ext cx="13422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 Medium"/>
                  <a:ea typeface="Roboto Medium"/>
                  <a:cs typeface="Roboto Medium"/>
                  <a:sym typeface="Roboto Medium"/>
                  <a:hlinkClick r:id="rId7"/>
                </a:rPr>
                <a:t>Azure Functions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3435566" y="2303639"/>
              <a:ext cx="4324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Permite 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simplificar los problemas complejos de orquestación con una plataforma informática sin servidor basada en eventos.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449653" y="4349150"/>
            <a:ext cx="8559270" cy="464649"/>
            <a:chOff x="1593000" y="2303659"/>
            <a:chExt cx="6167066" cy="661516"/>
          </a:xfrm>
        </p:grpSpPr>
        <p:sp>
          <p:nvSpPr>
            <p:cNvPr id="264" name="Google Shape;264;p8"/>
            <p:cNvSpPr/>
            <p:nvPr/>
          </p:nvSpPr>
          <p:spPr>
            <a:xfrm rot="-5400000">
              <a:off x="2542085" y="2066367"/>
              <a:ext cx="627400" cy="1159553"/>
            </a:xfrm>
            <a:prstGeom prst="flowChartOffpageConnector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276009" y="2398193"/>
              <a:ext cx="13422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 Medium"/>
                  <a:ea typeface="Roboto Medium"/>
                  <a:cs typeface="Roboto Medium"/>
                  <a:sym typeface="Roboto Medium"/>
                  <a:hlinkClick r:id="rId8"/>
                </a:rPr>
                <a:t>Azure Data Factory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61249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435566" y="2303659"/>
              <a:ext cx="4324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Permite i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ntegrar visualmente las fuentes de datos para construir procesos ETL y ELT y acelerar la transformación de datos.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9" name="Google Shape;269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9575" y="0"/>
            <a:ext cx="2054424" cy="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Ventajas</a:t>
            </a:r>
            <a:endParaRPr/>
          </a:p>
        </p:txBody>
      </p:sp>
      <p:sp>
        <p:nvSpPr>
          <p:cNvPr id="275" name="Google Shape;275;p6"/>
          <p:cNvSpPr txBox="1"/>
          <p:nvPr>
            <p:ph idx="2" type="title"/>
          </p:nvPr>
        </p:nvSpPr>
        <p:spPr>
          <a:xfrm>
            <a:off x="720000" y="20551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6" name="Google Shape;276;p6"/>
          <p:cNvSpPr txBox="1"/>
          <p:nvPr>
            <p:ph idx="3" type="title"/>
          </p:nvPr>
        </p:nvSpPr>
        <p:spPr>
          <a:xfrm>
            <a:off x="2236800" y="331632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7" name="Google Shape;277;p6"/>
          <p:cNvSpPr txBox="1"/>
          <p:nvPr>
            <p:ph idx="4" type="title"/>
          </p:nvPr>
        </p:nvSpPr>
        <p:spPr>
          <a:xfrm>
            <a:off x="3306000" y="20551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8" name="Google Shape;278;p6"/>
          <p:cNvSpPr txBox="1"/>
          <p:nvPr>
            <p:ph idx="5" type="title"/>
          </p:nvPr>
        </p:nvSpPr>
        <p:spPr>
          <a:xfrm>
            <a:off x="5068606" y="3316324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9" name="Google Shape;279;p6"/>
          <p:cNvSpPr txBox="1"/>
          <p:nvPr>
            <p:ph idx="6" type="title"/>
          </p:nvPr>
        </p:nvSpPr>
        <p:spPr>
          <a:xfrm>
            <a:off x="5892000" y="205515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0" name="Google Shape;280;p6"/>
          <p:cNvSpPr txBox="1"/>
          <p:nvPr>
            <p:ph idx="1" type="subTitle"/>
          </p:nvPr>
        </p:nvSpPr>
        <p:spPr>
          <a:xfrm>
            <a:off x="720000" y="2502700"/>
            <a:ext cx="253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DevOps</a:t>
            </a:r>
            <a:endParaRPr/>
          </a:p>
        </p:txBody>
      </p:sp>
      <p:sp>
        <p:nvSpPr>
          <p:cNvPr id="281" name="Google Shape;281;p6"/>
          <p:cNvSpPr txBox="1"/>
          <p:nvPr>
            <p:ph idx="8" type="subTitle"/>
          </p:nvPr>
        </p:nvSpPr>
        <p:spPr>
          <a:xfrm>
            <a:off x="3252000" y="2502700"/>
            <a:ext cx="157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 en la nube</a:t>
            </a:r>
            <a:endParaRPr/>
          </a:p>
        </p:txBody>
      </p:sp>
      <p:sp>
        <p:nvSpPr>
          <p:cNvPr id="282" name="Google Shape;282;p6"/>
          <p:cNvSpPr txBox="1"/>
          <p:nvPr>
            <p:ph idx="9" type="subTitle"/>
          </p:nvPr>
        </p:nvSpPr>
        <p:spPr>
          <a:xfrm>
            <a:off x="5892000" y="2502700"/>
            <a:ext cx="253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Resiliencia en la nube</a:t>
            </a:r>
            <a:endParaRPr/>
          </a:p>
        </p:txBody>
      </p:sp>
      <p:sp>
        <p:nvSpPr>
          <p:cNvPr id="283" name="Google Shape;283;p6"/>
          <p:cNvSpPr txBox="1"/>
          <p:nvPr>
            <p:ph idx="13" type="subTitle"/>
          </p:nvPr>
        </p:nvSpPr>
        <p:spPr>
          <a:xfrm>
            <a:off x="1454700" y="3763933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Analisis de datos</a:t>
            </a:r>
            <a:endParaRPr/>
          </a:p>
        </p:txBody>
      </p:sp>
      <p:sp>
        <p:nvSpPr>
          <p:cNvPr id="284" name="Google Shape;284;p6"/>
          <p:cNvSpPr txBox="1"/>
          <p:nvPr>
            <p:ph idx="14" type="subTitle"/>
          </p:nvPr>
        </p:nvSpPr>
        <p:spPr>
          <a:xfrm>
            <a:off x="4360684" y="3763924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Inteligencia artificial</a:t>
            </a:r>
            <a:endParaRPr/>
          </a:p>
        </p:txBody>
      </p:sp>
      <p:pic>
        <p:nvPicPr>
          <p:cNvPr id="285" name="Google Shape;2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75" y="0"/>
            <a:ext cx="2054424" cy="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Desventajas</a:t>
            </a:r>
            <a:endParaRPr/>
          </a:p>
        </p:txBody>
      </p:sp>
      <p:sp>
        <p:nvSpPr>
          <p:cNvPr id="291" name="Google Shape;291;p7"/>
          <p:cNvSpPr txBox="1"/>
          <p:nvPr>
            <p:ph idx="2" type="title"/>
          </p:nvPr>
        </p:nvSpPr>
        <p:spPr>
          <a:xfrm>
            <a:off x="1869450" y="181184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2" name="Google Shape;292;p7"/>
          <p:cNvSpPr txBox="1"/>
          <p:nvPr>
            <p:ph idx="3" type="title"/>
          </p:nvPr>
        </p:nvSpPr>
        <p:spPr>
          <a:xfrm>
            <a:off x="1827285" y="336382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3" name="Google Shape;293;p7"/>
          <p:cNvSpPr txBox="1"/>
          <p:nvPr>
            <p:ph idx="4" type="title"/>
          </p:nvPr>
        </p:nvSpPr>
        <p:spPr>
          <a:xfrm>
            <a:off x="5282400" y="182205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4" name="Google Shape;294;p7"/>
          <p:cNvSpPr txBox="1"/>
          <p:nvPr>
            <p:ph idx="6" type="title"/>
          </p:nvPr>
        </p:nvSpPr>
        <p:spPr>
          <a:xfrm>
            <a:off x="5282400" y="334129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5" name="Google Shape;295;p7"/>
          <p:cNvSpPr txBox="1"/>
          <p:nvPr>
            <p:ph idx="1" type="subTitle"/>
          </p:nvPr>
        </p:nvSpPr>
        <p:spPr>
          <a:xfrm>
            <a:off x="1485261" y="2212304"/>
            <a:ext cx="253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Costo</a:t>
            </a:r>
            <a:endParaRPr/>
          </a:p>
        </p:txBody>
      </p:sp>
      <p:sp>
        <p:nvSpPr>
          <p:cNvPr id="296" name="Google Shape;296;p7"/>
          <p:cNvSpPr txBox="1"/>
          <p:nvPr>
            <p:ph idx="8" type="subTitle"/>
          </p:nvPr>
        </p:nvSpPr>
        <p:spPr>
          <a:xfrm>
            <a:off x="5282400" y="2203911"/>
            <a:ext cx="157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Complejidad</a:t>
            </a:r>
            <a:endParaRPr/>
          </a:p>
        </p:txBody>
      </p:sp>
      <p:sp>
        <p:nvSpPr>
          <p:cNvPr id="297" name="Google Shape;297;p7"/>
          <p:cNvSpPr txBox="1"/>
          <p:nvPr>
            <p:ph idx="9" type="subTitle"/>
          </p:nvPr>
        </p:nvSpPr>
        <p:spPr>
          <a:xfrm>
            <a:off x="5282400" y="3788837"/>
            <a:ext cx="253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 con sistemas existentes</a:t>
            </a:r>
            <a:endParaRPr/>
          </a:p>
        </p:txBody>
      </p:sp>
      <p:sp>
        <p:nvSpPr>
          <p:cNvPr id="298" name="Google Shape;298;p7"/>
          <p:cNvSpPr txBox="1"/>
          <p:nvPr>
            <p:ph idx="13" type="subTitle"/>
          </p:nvPr>
        </p:nvSpPr>
        <p:spPr>
          <a:xfrm>
            <a:off x="1454700" y="3763933"/>
            <a:ext cx="253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Dependencia de la conectividdad a internet</a:t>
            </a:r>
            <a:endParaRPr/>
          </a:p>
        </p:txBody>
      </p:sp>
      <p:pic>
        <p:nvPicPr>
          <p:cNvPr id="299" name="Google Shape;29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75" y="0"/>
            <a:ext cx="2054424" cy="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/>
          <p:nvPr>
            <p:ph type="title"/>
          </p:nvPr>
        </p:nvSpPr>
        <p:spPr>
          <a:xfrm>
            <a:off x="713225" y="615700"/>
            <a:ext cx="416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Casos de uso</a:t>
            </a:r>
            <a:endParaRPr/>
          </a:p>
        </p:txBody>
      </p:sp>
      <p:pic>
        <p:nvPicPr>
          <p:cNvPr id="305" name="Google Shape;305;p9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20987" r="20988" t="0"/>
          <a:stretch/>
        </p:blipFill>
        <p:spPr>
          <a:xfrm>
            <a:off x="713225" y="1903775"/>
            <a:ext cx="1566600" cy="2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5056" y="2547473"/>
            <a:ext cx="2816144" cy="94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9574" y="1903775"/>
            <a:ext cx="2816144" cy="223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9575" y="0"/>
            <a:ext cx="2054424" cy="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nerative AI Project Proposal by Slidesgo">
  <a:themeElements>
    <a:clrScheme name="Simple Light">
      <a:dk1>
        <a:srgbClr val="F5F5F5"/>
      </a:dk1>
      <a:lt1>
        <a:srgbClr val="000034"/>
      </a:lt1>
      <a:dk2>
        <a:srgbClr val="FFFF00"/>
      </a:dk2>
      <a:lt2>
        <a:srgbClr val="0FFCF4"/>
      </a:lt2>
      <a:accent1>
        <a:srgbClr val="BAFFFF"/>
      </a:accent1>
      <a:accent2>
        <a:srgbClr val="81B4F3"/>
      </a:accent2>
      <a:accent3>
        <a:srgbClr val="847DFB"/>
      </a:accent3>
      <a:accent4>
        <a:srgbClr val="C242F6"/>
      </a:accent4>
      <a:accent5>
        <a:srgbClr val="9C00B8"/>
      </a:accent5>
      <a:accent6>
        <a:srgbClr val="E06D19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